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3" r:id="rId28"/>
    <p:sldId id="282" r:id="rId29"/>
    <p:sldId id="284" r:id="rId30"/>
    <p:sldId id="285" r:id="rId31"/>
    <p:sldId id="286" r:id="rId32"/>
    <p:sldId id="287" r:id="rId33"/>
    <p:sldId id="288" r:id="rId34"/>
    <p:sldId id="289" r:id="rId35"/>
    <p:sldId id="290" r:id="rId36"/>
    <p:sldId id="291" r:id="rId37"/>
    <p:sldId id="292" r:id="rId38"/>
    <p:sldId id="293" r:id="rId39"/>
    <p:sldId id="294" r:id="rId4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6" d="100"/>
          <a:sy n="66" d="100"/>
        </p:scale>
        <p:origin x="668"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48A87A34-81AB-432B-8DAE-1953F412C126}" type="datetimeFigureOut">
              <a:rPr lang="en-US" dirty="0"/>
              <a:t>11/13/2023</a:t>
            </a:fld>
            <a:endParaRPr lang="en-US" dirty="0"/>
          </a:p>
        </p:txBody>
      </p:sp>
      <p:sp>
        <p:nvSpPr>
          <p:cNvPr id="5" name="Footer Placeholder 4"/>
          <p:cNvSpPr>
            <a:spLocks noGrp="1"/>
          </p:cNvSpPr>
          <p:nvPr>
            <p:ph type="ftr" sz="quarter" idx="11"/>
          </p:nvPr>
        </p:nvSpPr>
        <p:spPr>
          <a:xfrm>
            <a:off x="1371600" y="4323845"/>
            <a:ext cx="6400800" cy="365125"/>
          </a:xfrm>
        </p:spPr>
        <p:txBody>
          <a:bodyPr/>
          <a:lstStyle/>
          <a:p>
            <a:endParaRPr lang="en-US" dirty="0"/>
          </a:p>
        </p:txBody>
      </p:sp>
      <p:sp>
        <p:nvSpPr>
          <p:cNvPr id="6" name="Slide Number Placeholder 5"/>
          <p:cNvSpPr>
            <a:spLocks noGrp="1"/>
          </p:cNvSpPr>
          <p:nvPr>
            <p:ph type="sldNum" sz="quarter" idx="12"/>
          </p:nvPr>
        </p:nvSpPr>
        <p:spPr>
          <a:xfrm>
            <a:off x="8077200" y="1430866"/>
            <a:ext cx="2743200"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11/13/2023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dirty="0"/>
              <a:pPr/>
              <a:t>11/13/2023</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3" name="Picture 12"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dirty="0"/>
              <a:pPr/>
              <a:t>11/13/2023</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48A87A34-81AB-432B-8DAE-1953F412C126}" type="datetimeFigureOut">
              <a:rPr lang="en-US" dirty="0"/>
              <a:pPr/>
              <a:t>11/13/2023</a:t>
            </a:fld>
            <a:endParaRPr lang="en-US" dirty="0"/>
          </a:p>
        </p:txBody>
      </p:sp>
      <p:sp>
        <p:nvSpPr>
          <p:cNvPr id="6" name="Footer Placeholder 5"/>
          <p:cNvSpPr>
            <a:spLocks noGrp="1"/>
          </p:cNvSpPr>
          <p:nvPr>
            <p:ph type="ftr" sz="quarter" idx="11"/>
          </p:nvPr>
        </p:nvSpPr>
        <p:spPr>
          <a:xfrm>
            <a:off x="685800" y="378883"/>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11/13/2023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11/13/2023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11/13/2023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48A87A34-81AB-432B-8DAE-1953F412C126}" type="datetimeFigureOut">
              <a:rPr lang="en-US" dirty="0"/>
              <a:pPr/>
              <a:t>11/13/2023</a:t>
            </a:fld>
            <a:endParaRPr lang="en-US" dirty="0"/>
          </a:p>
        </p:txBody>
      </p:sp>
      <p:sp>
        <p:nvSpPr>
          <p:cNvPr id="5" name="Footer Placeholder 4"/>
          <p:cNvSpPr>
            <a:spLocks noGrp="1"/>
          </p:cNvSpPr>
          <p:nvPr>
            <p:ph type="ftr" sz="quarter" idx="11"/>
          </p:nvPr>
        </p:nvSpPr>
        <p:spPr>
          <a:xfrm>
            <a:off x="685800" y="381000"/>
            <a:ext cx="6991492" cy="36512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11/13/2023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dirty="0"/>
              <a:pPr/>
              <a:t>11/13/2023</a:t>
            </a:fld>
            <a:endParaRPr lang="en-US" dirty="0"/>
          </a:p>
        </p:txBody>
      </p:sp>
      <p:sp>
        <p:nvSpPr>
          <p:cNvPr id="5" name="Footer Placeholder 4"/>
          <p:cNvSpPr>
            <a:spLocks noGrp="1"/>
          </p:cNvSpPr>
          <p:nvPr>
            <p:ph type="ftr" sz="quarter" idx="11"/>
          </p:nvPr>
        </p:nvSpPr>
        <p:spPr>
          <a:xfrm>
            <a:off x="685800" y="381001"/>
            <a:ext cx="6991492" cy="36406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11/13/2023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11/13/2023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11/13/2023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11/13/2023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11/13/2023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11/13/2023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C0-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11/13/2023</a:t>
            </a:fld>
            <a:endParaRPr lang="en-US" dirty="0"/>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7AC87C-805F-211E-19E0-BDCCE030AE54}"/>
              </a:ext>
            </a:extLst>
          </p:cNvPr>
          <p:cNvSpPr>
            <a:spLocks noGrp="1"/>
          </p:cNvSpPr>
          <p:nvPr>
            <p:ph type="ctrTitle"/>
          </p:nvPr>
        </p:nvSpPr>
        <p:spPr/>
        <p:txBody>
          <a:bodyPr>
            <a:normAutofit/>
          </a:bodyPr>
          <a:lstStyle/>
          <a:p>
            <a:r>
              <a:rPr lang="en-IN" sz="5400" dirty="0"/>
              <a:t>Lending club case study</a:t>
            </a:r>
          </a:p>
        </p:txBody>
      </p:sp>
      <p:sp>
        <p:nvSpPr>
          <p:cNvPr id="3" name="Subtitle 2">
            <a:extLst>
              <a:ext uri="{FF2B5EF4-FFF2-40B4-BE49-F238E27FC236}">
                <a16:creationId xmlns:a16="http://schemas.microsoft.com/office/drawing/2014/main" id="{BB8545EC-918A-DC9E-59D2-F3232C533FDE}"/>
              </a:ext>
            </a:extLst>
          </p:cNvPr>
          <p:cNvSpPr>
            <a:spLocks noGrp="1"/>
          </p:cNvSpPr>
          <p:nvPr>
            <p:ph type="subTitle" idx="1"/>
          </p:nvPr>
        </p:nvSpPr>
        <p:spPr>
          <a:xfrm>
            <a:off x="1371600" y="3632201"/>
            <a:ext cx="9448800" cy="1998578"/>
          </a:xfrm>
        </p:spPr>
        <p:txBody>
          <a:bodyPr/>
          <a:lstStyle/>
          <a:p>
            <a:r>
              <a:rPr lang="en-IN" dirty="0"/>
              <a:t>Exploratory Data Analysis (EDA)</a:t>
            </a:r>
          </a:p>
          <a:p>
            <a:endParaRPr lang="en-IN" dirty="0"/>
          </a:p>
          <a:p>
            <a:r>
              <a:rPr lang="en-IN" dirty="0"/>
              <a:t>Submitted by:</a:t>
            </a:r>
          </a:p>
          <a:p>
            <a:r>
              <a:rPr lang="en-IN" dirty="0"/>
              <a:t>Ankit Pateriya</a:t>
            </a:r>
          </a:p>
          <a:p>
            <a:r>
              <a:rPr lang="en-IN" dirty="0"/>
              <a:t>Shishir Kumar</a:t>
            </a:r>
          </a:p>
          <a:p>
            <a:endParaRPr lang="en-IN" dirty="0"/>
          </a:p>
          <a:p>
            <a:endParaRPr lang="en-IN" dirty="0"/>
          </a:p>
          <a:p>
            <a:endParaRPr lang="en-IN" dirty="0"/>
          </a:p>
          <a:p>
            <a:endParaRPr lang="en-IN" dirty="0"/>
          </a:p>
        </p:txBody>
      </p:sp>
    </p:spTree>
    <p:extLst>
      <p:ext uri="{BB962C8B-B14F-4D97-AF65-F5344CB8AC3E}">
        <p14:creationId xmlns:p14="http://schemas.microsoft.com/office/powerpoint/2010/main" val="4093142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16DA81-D159-4E72-A724-792022C424F9}"/>
              </a:ext>
            </a:extLst>
          </p:cNvPr>
          <p:cNvSpPr>
            <a:spLocks noGrp="1"/>
          </p:cNvSpPr>
          <p:nvPr>
            <p:ph type="title"/>
          </p:nvPr>
        </p:nvSpPr>
        <p:spPr/>
        <p:txBody>
          <a:bodyPr/>
          <a:lstStyle/>
          <a:p>
            <a:r>
              <a:rPr lang="en-IN" dirty="0"/>
              <a:t>Univariate analysis</a:t>
            </a:r>
          </a:p>
        </p:txBody>
      </p:sp>
      <p:sp>
        <p:nvSpPr>
          <p:cNvPr id="3" name="Content Placeholder 2">
            <a:extLst>
              <a:ext uri="{FF2B5EF4-FFF2-40B4-BE49-F238E27FC236}">
                <a16:creationId xmlns:a16="http://schemas.microsoft.com/office/drawing/2014/main" id="{951F2453-76B9-D536-50FF-C7C19EE65527}"/>
              </a:ext>
            </a:extLst>
          </p:cNvPr>
          <p:cNvSpPr>
            <a:spLocks noGrp="1"/>
          </p:cNvSpPr>
          <p:nvPr>
            <p:ph idx="1"/>
          </p:nvPr>
        </p:nvSpPr>
        <p:spPr/>
        <p:txBody>
          <a:bodyPr/>
          <a:lstStyle/>
          <a:p>
            <a:r>
              <a:rPr lang="en-US" dirty="0"/>
              <a:t>Observations :</a:t>
            </a:r>
          </a:p>
          <a:p>
            <a:r>
              <a:rPr lang="en-US" dirty="0"/>
              <a:t>Below plots show that most of the borrower's Annual incomes are in range of 40000- 80000</a:t>
            </a:r>
            <a:endParaRPr lang="en-IN" dirty="0"/>
          </a:p>
        </p:txBody>
      </p:sp>
      <p:pic>
        <p:nvPicPr>
          <p:cNvPr id="4" name="Picture 3">
            <a:extLst>
              <a:ext uri="{FF2B5EF4-FFF2-40B4-BE49-F238E27FC236}">
                <a16:creationId xmlns:a16="http://schemas.microsoft.com/office/drawing/2014/main" id="{AAC046FC-6672-4777-0C2E-344B0A7F549E}"/>
              </a:ext>
            </a:extLst>
          </p:cNvPr>
          <p:cNvPicPr>
            <a:picLocks noChangeAspect="1"/>
          </p:cNvPicPr>
          <p:nvPr/>
        </p:nvPicPr>
        <p:blipFill>
          <a:blip r:embed="rId2"/>
          <a:stretch>
            <a:fillRect/>
          </a:stretch>
        </p:blipFill>
        <p:spPr>
          <a:xfrm>
            <a:off x="626533" y="3276600"/>
            <a:ext cx="10989734" cy="3462867"/>
          </a:xfrm>
          <a:prstGeom prst="rect">
            <a:avLst/>
          </a:prstGeom>
        </p:spPr>
      </p:pic>
    </p:spTree>
    <p:extLst>
      <p:ext uri="{BB962C8B-B14F-4D97-AF65-F5344CB8AC3E}">
        <p14:creationId xmlns:p14="http://schemas.microsoft.com/office/powerpoint/2010/main" val="13986199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13EBA5-376E-50EA-2F3B-46959109E147}"/>
              </a:ext>
            </a:extLst>
          </p:cNvPr>
          <p:cNvSpPr>
            <a:spLocks noGrp="1"/>
          </p:cNvSpPr>
          <p:nvPr>
            <p:ph type="title"/>
          </p:nvPr>
        </p:nvSpPr>
        <p:spPr/>
        <p:txBody>
          <a:bodyPr/>
          <a:lstStyle/>
          <a:p>
            <a:r>
              <a:rPr lang="en-IN" dirty="0"/>
              <a:t>Univariate analysis</a:t>
            </a:r>
          </a:p>
        </p:txBody>
      </p:sp>
      <p:sp>
        <p:nvSpPr>
          <p:cNvPr id="3" name="Content Placeholder 2">
            <a:extLst>
              <a:ext uri="{FF2B5EF4-FFF2-40B4-BE49-F238E27FC236}">
                <a16:creationId xmlns:a16="http://schemas.microsoft.com/office/drawing/2014/main" id="{F076EE16-08C6-0026-9ED9-4C44C6F2823E}"/>
              </a:ext>
            </a:extLst>
          </p:cNvPr>
          <p:cNvSpPr>
            <a:spLocks noGrp="1"/>
          </p:cNvSpPr>
          <p:nvPr>
            <p:ph idx="1"/>
          </p:nvPr>
        </p:nvSpPr>
        <p:spPr>
          <a:xfrm>
            <a:off x="685800" y="1968700"/>
            <a:ext cx="5050857" cy="4249985"/>
          </a:xfrm>
        </p:spPr>
        <p:txBody>
          <a:bodyPr/>
          <a:lstStyle/>
          <a:p>
            <a:r>
              <a:rPr lang="en-US" sz="2400" b="1" dirty="0"/>
              <a:t>Observations</a:t>
            </a:r>
            <a:r>
              <a:rPr lang="en-US" dirty="0"/>
              <a:t> :</a:t>
            </a:r>
          </a:p>
          <a:p>
            <a:r>
              <a:rPr lang="en-US" dirty="0"/>
              <a:t> Adjoining  plot shows that close to 14% loans were charged off out of total loan issued.</a:t>
            </a:r>
          </a:p>
          <a:p>
            <a:endParaRPr lang="en-US" dirty="0"/>
          </a:p>
          <a:p>
            <a:endParaRPr lang="en-IN" dirty="0"/>
          </a:p>
        </p:txBody>
      </p:sp>
      <p:pic>
        <p:nvPicPr>
          <p:cNvPr id="5" name="Picture 4">
            <a:extLst>
              <a:ext uri="{FF2B5EF4-FFF2-40B4-BE49-F238E27FC236}">
                <a16:creationId xmlns:a16="http://schemas.microsoft.com/office/drawing/2014/main" id="{30D69EA2-FA0F-8A42-43A2-6802F52ADED4}"/>
              </a:ext>
            </a:extLst>
          </p:cNvPr>
          <p:cNvPicPr>
            <a:picLocks noChangeAspect="1"/>
          </p:cNvPicPr>
          <p:nvPr/>
        </p:nvPicPr>
        <p:blipFill>
          <a:blip r:embed="rId2"/>
          <a:stretch>
            <a:fillRect/>
          </a:stretch>
        </p:blipFill>
        <p:spPr>
          <a:xfrm>
            <a:off x="6455345" y="1968700"/>
            <a:ext cx="5478180" cy="4760195"/>
          </a:xfrm>
          <a:prstGeom prst="rect">
            <a:avLst/>
          </a:prstGeom>
        </p:spPr>
      </p:pic>
    </p:spTree>
    <p:extLst>
      <p:ext uri="{BB962C8B-B14F-4D97-AF65-F5344CB8AC3E}">
        <p14:creationId xmlns:p14="http://schemas.microsoft.com/office/powerpoint/2010/main" val="29213588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C16542-12DD-4055-5EB8-A81D29814CF1}"/>
              </a:ext>
            </a:extLst>
          </p:cNvPr>
          <p:cNvSpPr>
            <a:spLocks noGrp="1"/>
          </p:cNvSpPr>
          <p:nvPr>
            <p:ph type="title"/>
          </p:nvPr>
        </p:nvSpPr>
        <p:spPr/>
        <p:txBody>
          <a:bodyPr/>
          <a:lstStyle/>
          <a:p>
            <a:r>
              <a:rPr lang="en-IN" dirty="0"/>
              <a:t>Univariate analysis</a:t>
            </a:r>
          </a:p>
        </p:txBody>
      </p:sp>
      <p:sp>
        <p:nvSpPr>
          <p:cNvPr id="3" name="Content Placeholder 2">
            <a:extLst>
              <a:ext uri="{FF2B5EF4-FFF2-40B4-BE49-F238E27FC236}">
                <a16:creationId xmlns:a16="http://schemas.microsoft.com/office/drawing/2014/main" id="{7C258DE4-006F-2D58-367F-55639536AE97}"/>
              </a:ext>
            </a:extLst>
          </p:cNvPr>
          <p:cNvSpPr>
            <a:spLocks noGrp="1"/>
          </p:cNvSpPr>
          <p:nvPr>
            <p:ph idx="1"/>
          </p:nvPr>
        </p:nvSpPr>
        <p:spPr>
          <a:xfrm>
            <a:off x="685800" y="2194560"/>
            <a:ext cx="4059455" cy="4024125"/>
          </a:xfrm>
        </p:spPr>
        <p:txBody>
          <a:bodyPr/>
          <a:lstStyle/>
          <a:p>
            <a:r>
              <a:rPr lang="en-US" sz="2400" b="1" dirty="0"/>
              <a:t>Observations</a:t>
            </a:r>
            <a:r>
              <a:rPr lang="en-US" dirty="0"/>
              <a:t> :</a:t>
            </a:r>
          </a:p>
          <a:p>
            <a:r>
              <a:rPr lang="en-US" dirty="0"/>
              <a:t>Below plot shows that most of the loans were taken for the purpose of debt consolidation &amp; paying credit card bill.</a:t>
            </a:r>
          </a:p>
          <a:p>
            <a:r>
              <a:rPr lang="en-US" dirty="0"/>
              <a:t> Number of charged off count also high too for these loans</a:t>
            </a:r>
            <a:endParaRPr lang="en-IN" dirty="0"/>
          </a:p>
        </p:txBody>
      </p:sp>
      <p:pic>
        <p:nvPicPr>
          <p:cNvPr id="4" name="Picture 3">
            <a:extLst>
              <a:ext uri="{FF2B5EF4-FFF2-40B4-BE49-F238E27FC236}">
                <a16:creationId xmlns:a16="http://schemas.microsoft.com/office/drawing/2014/main" id="{25445C12-9683-91B8-F0E6-34EA3B68C7AF}"/>
              </a:ext>
            </a:extLst>
          </p:cNvPr>
          <p:cNvPicPr>
            <a:picLocks noChangeAspect="1"/>
          </p:cNvPicPr>
          <p:nvPr/>
        </p:nvPicPr>
        <p:blipFill>
          <a:blip r:embed="rId2"/>
          <a:stretch>
            <a:fillRect/>
          </a:stretch>
        </p:blipFill>
        <p:spPr>
          <a:xfrm>
            <a:off x="6458552" y="2310064"/>
            <a:ext cx="5481588" cy="4034714"/>
          </a:xfrm>
          <a:prstGeom prst="rect">
            <a:avLst/>
          </a:prstGeom>
        </p:spPr>
      </p:pic>
    </p:spTree>
    <p:extLst>
      <p:ext uri="{BB962C8B-B14F-4D97-AF65-F5344CB8AC3E}">
        <p14:creationId xmlns:p14="http://schemas.microsoft.com/office/powerpoint/2010/main" val="36685106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8D6254-B45A-8D93-4476-0125708468F2}"/>
              </a:ext>
            </a:extLst>
          </p:cNvPr>
          <p:cNvSpPr>
            <a:spLocks noGrp="1"/>
          </p:cNvSpPr>
          <p:nvPr>
            <p:ph type="title"/>
          </p:nvPr>
        </p:nvSpPr>
        <p:spPr/>
        <p:txBody>
          <a:bodyPr/>
          <a:lstStyle/>
          <a:p>
            <a:r>
              <a:rPr lang="en-IN" dirty="0"/>
              <a:t>Univariate analysis</a:t>
            </a:r>
          </a:p>
        </p:txBody>
      </p:sp>
      <p:sp>
        <p:nvSpPr>
          <p:cNvPr id="3" name="Content Placeholder 2">
            <a:extLst>
              <a:ext uri="{FF2B5EF4-FFF2-40B4-BE49-F238E27FC236}">
                <a16:creationId xmlns:a16="http://schemas.microsoft.com/office/drawing/2014/main" id="{DD4C9D77-B003-8181-7D6B-74751AA68CA5}"/>
              </a:ext>
            </a:extLst>
          </p:cNvPr>
          <p:cNvSpPr>
            <a:spLocks noGrp="1"/>
          </p:cNvSpPr>
          <p:nvPr>
            <p:ph idx="1"/>
          </p:nvPr>
        </p:nvSpPr>
        <p:spPr>
          <a:xfrm>
            <a:off x="685800" y="2194560"/>
            <a:ext cx="4851400" cy="4024125"/>
          </a:xfrm>
        </p:spPr>
        <p:txBody>
          <a:bodyPr/>
          <a:lstStyle/>
          <a:p>
            <a:r>
              <a:rPr lang="en-US" sz="2400" b="1" dirty="0"/>
              <a:t>Observations</a:t>
            </a:r>
            <a:r>
              <a:rPr lang="en-US" dirty="0"/>
              <a:t> :</a:t>
            </a:r>
          </a:p>
          <a:p>
            <a:r>
              <a:rPr lang="en-US" dirty="0"/>
              <a:t> Below plot shows that most of them living in rented home or mortgaged their home.</a:t>
            </a:r>
          </a:p>
          <a:p>
            <a:r>
              <a:rPr lang="en-US" dirty="0"/>
              <a:t> Applicant numbers are high from these categories so charged off is high too.</a:t>
            </a:r>
            <a:endParaRPr lang="en-IN" dirty="0"/>
          </a:p>
        </p:txBody>
      </p:sp>
      <p:pic>
        <p:nvPicPr>
          <p:cNvPr id="4" name="Picture 3">
            <a:extLst>
              <a:ext uri="{FF2B5EF4-FFF2-40B4-BE49-F238E27FC236}">
                <a16:creationId xmlns:a16="http://schemas.microsoft.com/office/drawing/2014/main" id="{65FA497C-FB8F-8BB9-F0D9-97A89EEC6A71}"/>
              </a:ext>
            </a:extLst>
          </p:cNvPr>
          <p:cNvPicPr>
            <a:picLocks noChangeAspect="1"/>
          </p:cNvPicPr>
          <p:nvPr/>
        </p:nvPicPr>
        <p:blipFill>
          <a:blip r:embed="rId2"/>
          <a:stretch>
            <a:fillRect/>
          </a:stretch>
        </p:blipFill>
        <p:spPr>
          <a:xfrm>
            <a:off x="5537200" y="2425700"/>
            <a:ext cx="6223000" cy="4159250"/>
          </a:xfrm>
          <a:prstGeom prst="rect">
            <a:avLst/>
          </a:prstGeom>
        </p:spPr>
      </p:pic>
    </p:spTree>
    <p:extLst>
      <p:ext uri="{BB962C8B-B14F-4D97-AF65-F5344CB8AC3E}">
        <p14:creationId xmlns:p14="http://schemas.microsoft.com/office/powerpoint/2010/main" val="36993368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1E358D-ECDE-5502-6BB1-4AD9F6FBC2F1}"/>
              </a:ext>
            </a:extLst>
          </p:cNvPr>
          <p:cNvSpPr>
            <a:spLocks noGrp="1"/>
          </p:cNvSpPr>
          <p:nvPr>
            <p:ph type="title"/>
          </p:nvPr>
        </p:nvSpPr>
        <p:spPr/>
        <p:txBody>
          <a:bodyPr/>
          <a:lstStyle/>
          <a:p>
            <a:r>
              <a:rPr lang="en-IN" dirty="0"/>
              <a:t>Univariate analysis</a:t>
            </a:r>
          </a:p>
        </p:txBody>
      </p:sp>
      <p:sp>
        <p:nvSpPr>
          <p:cNvPr id="3" name="Content Placeholder 2">
            <a:extLst>
              <a:ext uri="{FF2B5EF4-FFF2-40B4-BE49-F238E27FC236}">
                <a16:creationId xmlns:a16="http://schemas.microsoft.com/office/drawing/2014/main" id="{544FC7D8-46F8-3DEF-579F-9010248EF1B5}"/>
              </a:ext>
            </a:extLst>
          </p:cNvPr>
          <p:cNvSpPr>
            <a:spLocks noGrp="1"/>
          </p:cNvSpPr>
          <p:nvPr>
            <p:ph idx="1"/>
          </p:nvPr>
        </p:nvSpPr>
        <p:spPr>
          <a:xfrm>
            <a:off x="685800" y="2194560"/>
            <a:ext cx="5219700" cy="4024125"/>
          </a:xfrm>
        </p:spPr>
        <p:txBody>
          <a:bodyPr/>
          <a:lstStyle/>
          <a:p>
            <a:r>
              <a:rPr lang="en-US" dirty="0"/>
              <a:t>Observation is that count of loan application is increasing every passing year.</a:t>
            </a:r>
          </a:p>
          <a:p>
            <a:r>
              <a:rPr lang="en-US" dirty="0"/>
              <a:t>so increase in number of loan applications are adding more to number of charged off applications.</a:t>
            </a:r>
          </a:p>
          <a:p>
            <a:r>
              <a:rPr lang="en-US" dirty="0"/>
              <a:t>Number of loans issued in 2008( May-October) got dipped, may be due to Recession.</a:t>
            </a:r>
            <a:endParaRPr lang="en-IN" dirty="0"/>
          </a:p>
        </p:txBody>
      </p:sp>
      <p:pic>
        <p:nvPicPr>
          <p:cNvPr id="4" name="Picture 3">
            <a:extLst>
              <a:ext uri="{FF2B5EF4-FFF2-40B4-BE49-F238E27FC236}">
                <a16:creationId xmlns:a16="http://schemas.microsoft.com/office/drawing/2014/main" id="{381B7ADB-58F1-1DBF-A059-783A84E5CC11}"/>
              </a:ext>
            </a:extLst>
          </p:cNvPr>
          <p:cNvPicPr>
            <a:picLocks noChangeAspect="1"/>
          </p:cNvPicPr>
          <p:nvPr/>
        </p:nvPicPr>
        <p:blipFill>
          <a:blip r:embed="rId2"/>
          <a:stretch>
            <a:fillRect/>
          </a:stretch>
        </p:blipFill>
        <p:spPr>
          <a:xfrm>
            <a:off x="6286502" y="2194560"/>
            <a:ext cx="5424485" cy="4172902"/>
          </a:xfrm>
          <a:prstGeom prst="rect">
            <a:avLst/>
          </a:prstGeom>
        </p:spPr>
      </p:pic>
    </p:spTree>
    <p:extLst>
      <p:ext uri="{BB962C8B-B14F-4D97-AF65-F5344CB8AC3E}">
        <p14:creationId xmlns:p14="http://schemas.microsoft.com/office/powerpoint/2010/main" val="33987270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422B03-E482-037A-9B4E-78ED35558931}"/>
              </a:ext>
            </a:extLst>
          </p:cNvPr>
          <p:cNvSpPr>
            <a:spLocks noGrp="1"/>
          </p:cNvSpPr>
          <p:nvPr>
            <p:ph type="title"/>
          </p:nvPr>
        </p:nvSpPr>
        <p:spPr/>
        <p:txBody>
          <a:bodyPr/>
          <a:lstStyle/>
          <a:p>
            <a:r>
              <a:rPr lang="en-IN" dirty="0"/>
              <a:t>Univariate analysis</a:t>
            </a:r>
          </a:p>
        </p:txBody>
      </p:sp>
      <p:sp>
        <p:nvSpPr>
          <p:cNvPr id="3" name="Content Placeholder 2">
            <a:extLst>
              <a:ext uri="{FF2B5EF4-FFF2-40B4-BE49-F238E27FC236}">
                <a16:creationId xmlns:a16="http://schemas.microsoft.com/office/drawing/2014/main" id="{78957480-81A2-CA44-C962-0EE60D22EF7D}"/>
              </a:ext>
            </a:extLst>
          </p:cNvPr>
          <p:cNvSpPr>
            <a:spLocks noGrp="1"/>
          </p:cNvSpPr>
          <p:nvPr>
            <p:ph idx="1"/>
          </p:nvPr>
        </p:nvSpPr>
        <p:spPr>
          <a:xfrm>
            <a:off x="685800" y="2194560"/>
            <a:ext cx="4838700" cy="4024125"/>
          </a:xfrm>
        </p:spPr>
        <p:txBody>
          <a:bodyPr/>
          <a:lstStyle/>
          <a:p>
            <a:r>
              <a:rPr lang="en-US" sz="2400" b="1" dirty="0"/>
              <a:t>Observations</a:t>
            </a:r>
            <a:r>
              <a:rPr lang="en-US" dirty="0"/>
              <a:t> :</a:t>
            </a:r>
          </a:p>
          <a:p>
            <a:pPr algn="just"/>
            <a:r>
              <a:rPr lang="en-US" dirty="0"/>
              <a:t> Below plot shows that those who had taken loan to repay in 60 months had more % of number of applicants getting   charged off as compared to applicants who had taken loan for 36 months.</a:t>
            </a:r>
            <a:endParaRPr lang="en-IN" dirty="0"/>
          </a:p>
        </p:txBody>
      </p:sp>
      <p:pic>
        <p:nvPicPr>
          <p:cNvPr id="4" name="Picture 3">
            <a:extLst>
              <a:ext uri="{FF2B5EF4-FFF2-40B4-BE49-F238E27FC236}">
                <a16:creationId xmlns:a16="http://schemas.microsoft.com/office/drawing/2014/main" id="{F2F0BC1A-E2A3-68A8-3D24-F7AE48DB03B8}"/>
              </a:ext>
            </a:extLst>
          </p:cNvPr>
          <p:cNvPicPr>
            <a:picLocks noChangeAspect="1"/>
          </p:cNvPicPr>
          <p:nvPr/>
        </p:nvPicPr>
        <p:blipFill>
          <a:blip r:embed="rId2"/>
          <a:stretch>
            <a:fillRect/>
          </a:stretch>
        </p:blipFill>
        <p:spPr>
          <a:xfrm>
            <a:off x="6667502" y="2027062"/>
            <a:ext cx="4838700" cy="4359119"/>
          </a:xfrm>
          <a:prstGeom prst="rect">
            <a:avLst/>
          </a:prstGeom>
        </p:spPr>
      </p:pic>
    </p:spTree>
    <p:extLst>
      <p:ext uri="{BB962C8B-B14F-4D97-AF65-F5344CB8AC3E}">
        <p14:creationId xmlns:p14="http://schemas.microsoft.com/office/powerpoint/2010/main" val="15040731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8BDCB0-15A4-773A-6FB1-104ECC7CAB12}"/>
              </a:ext>
            </a:extLst>
          </p:cNvPr>
          <p:cNvSpPr>
            <a:spLocks noGrp="1"/>
          </p:cNvSpPr>
          <p:nvPr>
            <p:ph type="title"/>
          </p:nvPr>
        </p:nvSpPr>
        <p:spPr/>
        <p:txBody>
          <a:bodyPr/>
          <a:lstStyle/>
          <a:p>
            <a:r>
              <a:rPr lang="en-IN" dirty="0"/>
              <a:t>Bivariate analysis.</a:t>
            </a:r>
          </a:p>
        </p:txBody>
      </p:sp>
      <p:sp>
        <p:nvSpPr>
          <p:cNvPr id="3" name="Content Placeholder 2">
            <a:extLst>
              <a:ext uri="{FF2B5EF4-FFF2-40B4-BE49-F238E27FC236}">
                <a16:creationId xmlns:a16="http://schemas.microsoft.com/office/drawing/2014/main" id="{9D69E388-43B2-89C9-1CF1-AADF507C3A1A}"/>
              </a:ext>
            </a:extLst>
          </p:cNvPr>
          <p:cNvSpPr>
            <a:spLocks noGrp="1"/>
          </p:cNvSpPr>
          <p:nvPr>
            <p:ph idx="1"/>
          </p:nvPr>
        </p:nvSpPr>
        <p:spPr>
          <a:xfrm>
            <a:off x="685800" y="1790700"/>
            <a:ext cx="7429500" cy="6007100"/>
          </a:xfrm>
        </p:spPr>
        <p:txBody>
          <a:bodyPr/>
          <a:lstStyle/>
          <a:p>
            <a:r>
              <a:rPr lang="en-US" dirty="0"/>
              <a:t>Observation is that Loan amount, investor amount, funding amount are strongly correlated.</a:t>
            </a:r>
          </a:p>
          <a:p>
            <a:r>
              <a:rPr lang="en-US" dirty="0"/>
              <a:t> Annual income with DTI(Debt-to-income ratio) is negatively correlated.</a:t>
            </a:r>
          </a:p>
          <a:p>
            <a:r>
              <a:rPr lang="en-US" dirty="0"/>
              <a:t> Debt income ratio is the percentage of a consumer's monthly gross income that goes toward paying debts. </a:t>
            </a:r>
          </a:p>
          <a:p>
            <a:r>
              <a:rPr lang="en-US" dirty="0"/>
              <a:t> That means when annual income is low DTI is high &amp; vice versa.</a:t>
            </a:r>
          </a:p>
          <a:p>
            <a:r>
              <a:rPr lang="en-US" dirty="0"/>
              <a:t>Positive correlation between annual income and employment years.</a:t>
            </a:r>
          </a:p>
          <a:p>
            <a:r>
              <a:rPr lang="en-US" dirty="0"/>
              <a:t> That means income increases with work experience.</a:t>
            </a:r>
            <a:endParaRPr lang="en-IN" dirty="0"/>
          </a:p>
        </p:txBody>
      </p:sp>
      <p:pic>
        <p:nvPicPr>
          <p:cNvPr id="4" name="Picture 3">
            <a:extLst>
              <a:ext uri="{FF2B5EF4-FFF2-40B4-BE49-F238E27FC236}">
                <a16:creationId xmlns:a16="http://schemas.microsoft.com/office/drawing/2014/main" id="{52752A8E-73F4-9101-785E-DAE66432869E}"/>
              </a:ext>
            </a:extLst>
          </p:cNvPr>
          <p:cNvPicPr>
            <a:picLocks noChangeAspect="1"/>
          </p:cNvPicPr>
          <p:nvPr/>
        </p:nvPicPr>
        <p:blipFill>
          <a:blip r:embed="rId2"/>
          <a:stretch>
            <a:fillRect/>
          </a:stretch>
        </p:blipFill>
        <p:spPr>
          <a:xfrm>
            <a:off x="8115300" y="2057401"/>
            <a:ext cx="3604228" cy="4036226"/>
          </a:xfrm>
          <a:prstGeom prst="rect">
            <a:avLst/>
          </a:prstGeom>
        </p:spPr>
      </p:pic>
    </p:spTree>
    <p:extLst>
      <p:ext uri="{BB962C8B-B14F-4D97-AF65-F5344CB8AC3E}">
        <p14:creationId xmlns:p14="http://schemas.microsoft.com/office/powerpoint/2010/main" val="38853011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E96D05-EB00-2A25-1490-AFB03C2185CE}"/>
              </a:ext>
            </a:extLst>
          </p:cNvPr>
          <p:cNvSpPr>
            <a:spLocks noGrp="1"/>
          </p:cNvSpPr>
          <p:nvPr>
            <p:ph type="title"/>
          </p:nvPr>
        </p:nvSpPr>
        <p:spPr/>
        <p:txBody>
          <a:bodyPr/>
          <a:lstStyle/>
          <a:p>
            <a:r>
              <a:rPr lang="en-IN" dirty="0"/>
              <a:t>Bivariate analysis</a:t>
            </a:r>
          </a:p>
        </p:txBody>
      </p:sp>
      <p:sp>
        <p:nvSpPr>
          <p:cNvPr id="3" name="Content Placeholder 2">
            <a:extLst>
              <a:ext uri="{FF2B5EF4-FFF2-40B4-BE49-F238E27FC236}">
                <a16:creationId xmlns:a16="http://schemas.microsoft.com/office/drawing/2014/main" id="{E01F9E38-2995-A96A-E2C0-EF9D2F8413FE}"/>
              </a:ext>
            </a:extLst>
          </p:cNvPr>
          <p:cNvSpPr>
            <a:spLocks noGrp="1"/>
          </p:cNvSpPr>
          <p:nvPr>
            <p:ph idx="1"/>
          </p:nvPr>
        </p:nvSpPr>
        <p:spPr>
          <a:xfrm>
            <a:off x="685800" y="2194560"/>
            <a:ext cx="4673600" cy="4024125"/>
          </a:xfrm>
        </p:spPr>
        <p:txBody>
          <a:bodyPr/>
          <a:lstStyle/>
          <a:p>
            <a:r>
              <a:rPr lang="en-US" dirty="0"/>
              <a:t>Observations:</a:t>
            </a:r>
          </a:p>
          <a:p>
            <a:r>
              <a:rPr lang="en-US" dirty="0"/>
              <a:t> Income range 80000+  has less chances of charged off.</a:t>
            </a:r>
          </a:p>
          <a:p>
            <a:r>
              <a:rPr lang="en-US" dirty="0"/>
              <a:t> Income range 0-20000 has high chances of charged off.</a:t>
            </a:r>
          </a:p>
          <a:p>
            <a:r>
              <a:rPr lang="en-US" dirty="0"/>
              <a:t> Notice that with increase in annual income charged off proportion got decreased.</a:t>
            </a:r>
            <a:endParaRPr lang="en-IN" dirty="0"/>
          </a:p>
        </p:txBody>
      </p:sp>
      <p:pic>
        <p:nvPicPr>
          <p:cNvPr id="4" name="Picture 3">
            <a:extLst>
              <a:ext uri="{FF2B5EF4-FFF2-40B4-BE49-F238E27FC236}">
                <a16:creationId xmlns:a16="http://schemas.microsoft.com/office/drawing/2014/main" id="{DE6405BA-6777-6E77-6F08-2678CADA4A69}"/>
              </a:ext>
            </a:extLst>
          </p:cNvPr>
          <p:cNvPicPr>
            <a:picLocks noChangeAspect="1"/>
          </p:cNvPicPr>
          <p:nvPr/>
        </p:nvPicPr>
        <p:blipFill>
          <a:blip r:embed="rId2"/>
          <a:stretch>
            <a:fillRect/>
          </a:stretch>
        </p:blipFill>
        <p:spPr>
          <a:xfrm>
            <a:off x="6832602" y="1961645"/>
            <a:ext cx="4895849" cy="4257040"/>
          </a:xfrm>
          <a:prstGeom prst="rect">
            <a:avLst/>
          </a:prstGeom>
        </p:spPr>
      </p:pic>
    </p:spTree>
    <p:extLst>
      <p:ext uri="{BB962C8B-B14F-4D97-AF65-F5344CB8AC3E}">
        <p14:creationId xmlns:p14="http://schemas.microsoft.com/office/powerpoint/2010/main" val="19823028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DD7985-DF5B-2874-3D46-3AF2506B63BD}"/>
              </a:ext>
            </a:extLst>
          </p:cNvPr>
          <p:cNvSpPr>
            <a:spLocks noGrp="1"/>
          </p:cNvSpPr>
          <p:nvPr>
            <p:ph type="title"/>
          </p:nvPr>
        </p:nvSpPr>
        <p:spPr/>
        <p:txBody>
          <a:bodyPr/>
          <a:lstStyle/>
          <a:p>
            <a:r>
              <a:rPr lang="en-IN" dirty="0"/>
              <a:t>Bivariate analysis</a:t>
            </a:r>
          </a:p>
        </p:txBody>
      </p:sp>
      <p:sp>
        <p:nvSpPr>
          <p:cNvPr id="3" name="Content Placeholder 2">
            <a:extLst>
              <a:ext uri="{FF2B5EF4-FFF2-40B4-BE49-F238E27FC236}">
                <a16:creationId xmlns:a16="http://schemas.microsoft.com/office/drawing/2014/main" id="{DC3028E6-2CAC-39D1-7EFC-D5CE088AA716}"/>
              </a:ext>
            </a:extLst>
          </p:cNvPr>
          <p:cNvSpPr>
            <a:spLocks noGrp="1"/>
          </p:cNvSpPr>
          <p:nvPr>
            <p:ph idx="1"/>
          </p:nvPr>
        </p:nvSpPr>
        <p:spPr>
          <a:xfrm>
            <a:off x="685800" y="2194560"/>
            <a:ext cx="4572000" cy="4024125"/>
          </a:xfrm>
        </p:spPr>
        <p:txBody>
          <a:bodyPr/>
          <a:lstStyle/>
          <a:p>
            <a:r>
              <a:rPr lang="en-US" dirty="0"/>
              <a:t>Analysis on purpose of Loan against Chargedoff_Proportion.</a:t>
            </a:r>
          </a:p>
          <a:p>
            <a:r>
              <a:rPr lang="en-US" dirty="0"/>
              <a:t>Small Business applicants have high chances of getting charged off.</a:t>
            </a:r>
          </a:p>
          <a:p>
            <a:r>
              <a:rPr lang="en-US" dirty="0"/>
              <a:t>Rrenewable_energy where charged off proportion is better as compare to other categories</a:t>
            </a:r>
            <a:endParaRPr lang="en-IN" dirty="0"/>
          </a:p>
        </p:txBody>
      </p:sp>
      <p:pic>
        <p:nvPicPr>
          <p:cNvPr id="4" name="Picture 3">
            <a:extLst>
              <a:ext uri="{FF2B5EF4-FFF2-40B4-BE49-F238E27FC236}">
                <a16:creationId xmlns:a16="http://schemas.microsoft.com/office/drawing/2014/main" id="{ECD02E98-97DE-54A1-0AFC-0E182F8D31B1}"/>
              </a:ext>
            </a:extLst>
          </p:cNvPr>
          <p:cNvPicPr>
            <a:picLocks noChangeAspect="1"/>
          </p:cNvPicPr>
          <p:nvPr/>
        </p:nvPicPr>
        <p:blipFill>
          <a:blip r:embed="rId2"/>
          <a:stretch>
            <a:fillRect/>
          </a:stretch>
        </p:blipFill>
        <p:spPr>
          <a:xfrm>
            <a:off x="5532430" y="2194560"/>
            <a:ext cx="6424466" cy="3540927"/>
          </a:xfrm>
          <a:prstGeom prst="rect">
            <a:avLst/>
          </a:prstGeom>
        </p:spPr>
      </p:pic>
    </p:spTree>
    <p:extLst>
      <p:ext uri="{BB962C8B-B14F-4D97-AF65-F5344CB8AC3E}">
        <p14:creationId xmlns:p14="http://schemas.microsoft.com/office/powerpoint/2010/main" val="27319306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9A8943-34A9-B999-094C-A2DED744AB3F}"/>
              </a:ext>
            </a:extLst>
          </p:cNvPr>
          <p:cNvSpPr>
            <a:spLocks noGrp="1"/>
          </p:cNvSpPr>
          <p:nvPr>
            <p:ph type="title"/>
          </p:nvPr>
        </p:nvSpPr>
        <p:spPr/>
        <p:txBody>
          <a:bodyPr/>
          <a:lstStyle/>
          <a:p>
            <a:r>
              <a:rPr lang="en-IN" dirty="0"/>
              <a:t>Bivariate analysis</a:t>
            </a:r>
          </a:p>
        </p:txBody>
      </p:sp>
      <p:sp>
        <p:nvSpPr>
          <p:cNvPr id="3" name="Content Placeholder 2">
            <a:extLst>
              <a:ext uri="{FF2B5EF4-FFF2-40B4-BE49-F238E27FC236}">
                <a16:creationId xmlns:a16="http://schemas.microsoft.com/office/drawing/2014/main" id="{C50BBF74-0747-A518-AAC8-C9D08609CBAF}"/>
              </a:ext>
            </a:extLst>
          </p:cNvPr>
          <p:cNvSpPr>
            <a:spLocks noGrp="1"/>
          </p:cNvSpPr>
          <p:nvPr>
            <p:ph idx="1"/>
          </p:nvPr>
        </p:nvSpPr>
        <p:spPr>
          <a:xfrm>
            <a:off x="685800" y="2194560"/>
            <a:ext cx="4445000" cy="4024125"/>
          </a:xfrm>
        </p:spPr>
        <p:txBody>
          <a:bodyPr/>
          <a:lstStyle/>
          <a:p>
            <a:r>
              <a:rPr lang="en-US" dirty="0"/>
              <a:t>Observations:</a:t>
            </a:r>
          </a:p>
          <a:p>
            <a:r>
              <a:rPr lang="en-US" dirty="0"/>
              <a:t>Grade "A" has very less chances of charged off.</a:t>
            </a:r>
          </a:p>
          <a:p>
            <a:r>
              <a:rPr lang="en-US" dirty="0"/>
              <a:t> Grade "F" and "G" have very high chances of charged off.</a:t>
            </a:r>
          </a:p>
          <a:p>
            <a:r>
              <a:rPr lang="en-US" dirty="0"/>
              <a:t> Chances of charged off is increasing with grade moving from "A" towards "G"</a:t>
            </a:r>
            <a:endParaRPr lang="en-IN" dirty="0"/>
          </a:p>
        </p:txBody>
      </p:sp>
      <p:pic>
        <p:nvPicPr>
          <p:cNvPr id="4" name="Picture 3">
            <a:extLst>
              <a:ext uri="{FF2B5EF4-FFF2-40B4-BE49-F238E27FC236}">
                <a16:creationId xmlns:a16="http://schemas.microsoft.com/office/drawing/2014/main" id="{3AF6C46C-BA79-7F6C-E5FD-81F3BC51771F}"/>
              </a:ext>
            </a:extLst>
          </p:cNvPr>
          <p:cNvPicPr>
            <a:picLocks noChangeAspect="1"/>
          </p:cNvPicPr>
          <p:nvPr/>
        </p:nvPicPr>
        <p:blipFill>
          <a:blip r:embed="rId2"/>
          <a:stretch>
            <a:fillRect/>
          </a:stretch>
        </p:blipFill>
        <p:spPr>
          <a:xfrm>
            <a:off x="5130800" y="2121292"/>
            <a:ext cx="6886575" cy="4170660"/>
          </a:xfrm>
          <a:prstGeom prst="rect">
            <a:avLst/>
          </a:prstGeom>
        </p:spPr>
      </p:pic>
    </p:spTree>
    <p:extLst>
      <p:ext uri="{BB962C8B-B14F-4D97-AF65-F5344CB8AC3E}">
        <p14:creationId xmlns:p14="http://schemas.microsoft.com/office/powerpoint/2010/main" val="18660340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1F8BE9-E16D-323B-1D40-47B3C0F8FAE5}"/>
              </a:ext>
            </a:extLst>
          </p:cNvPr>
          <p:cNvSpPr>
            <a:spLocks noGrp="1"/>
          </p:cNvSpPr>
          <p:nvPr>
            <p:ph type="title"/>
          </p:nvPr>
        </p:nvSpPr>
        <p:spPr/>
        <p:txBody>
          <a:bodyPr/>
          <a:lstStyle/>
          <a:p>
            <a:r>
              <a:rPr lang="en-IN" dirty="0"/>
              <a:t>Data overview</a:t>
            </a:r>
          </a:p>
        </p:txBody>
      </p:sp>
      <p:sp>
        <p:nvSpPr>
          <p:cNvPr id="3" name="Content Placeholder 2">
            <a:extLst>
              <a:ext uri="{FF2B5EF4-FFF2-40B4-BE49-F238E27FC236}">
                <a16:creationId xmlns:a16="http://schemas.microsoft.com/office/drawing/2014/main" id="{709E98E1-995C-66C0-1492-95EB319E5587}"/>
              </a:ext>
            </a:extLst>
          </p:cNvPr>
          <p:cNvSpPr>
            <a:spLocks noGrp="1"/>
          </p:cNvSpPr>
          <p:nvPr>
            <p:ph idx="1"/>
          </p:nvPr>
        </p:nvSpPr>
        <p:spPr/>
        <p:txBody>
          <a:bodyPr/>
          <a:lstStyle/>
          <a:p>
            <a:r>
              <a:rPr lang="en-IN" dirty="0"/>
              <a:t>The data has 39717 records with 111 columns.</a:t>
            </a:r>
          </a:p>
          <a:p>
            <a:r>
              <a:rPr lang="en-IN" dirty="0"/>
              <a:t>The data has no duplicate rows.</a:t>
            </a:r>
          </a:p>
          <a:p>
            <a:r>
              <a:rPr lang="en-IN" dirty="0"/>
              <a:t>The Data has no empty rows.</a:t>
            </a:r>
          </a:p>
          <a:p>
            <a:r>
              <a:rPr lang="en-IN" dirty="0"/>
              <a:t>The data has 54 empty columns.</a:t>
            </a:r>
          </a:p>
        </p:txBody>
      </p:sp>
    </p:spTree>
    <p:extLst>
      <p:ext uri="{BB962C8B-B14F-4D97-AF65-F5344CB8AC3E}">
        <p14:creationId xmlns:p14="http://schemas.microsoft.com/office/powerpoint/2010/main" val="1711647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F43C03-8FCA-4829-9456-BD9892EE2B22}"/>
              </a:ext>
            </a:extLst>
          </p:cNvPr>
          <p:cNvSpPr>
            <a:spLocks noGrp="1"/>
          </p:cNvSpPr>
          <p:nvPr>
            <p:ph type="title"/>
          </p:nvPr>
        </p:nvSpPr>
        <p:spPr/>
        <p:txBody>
          <a:bodyPr/>
          <a:lstStyle/>
          <a:p>
            <a:r>
              <a:rPr lang="en-IN" dirty="0"/>
              <a:t>Bivariate analysis</a:t>
            </a:r>
          </a:p>
        </p:txBody>
      </p:sp>
      <p:sp>
        <p:nvSpPr>
          <p:cNvPr id="3" name="Content Placeholder 2">
            <a:extLst>
              <a:ext uri="{FF2B5EF4-FFF2-40B4-BE49-F238E27FC236}">
                <a16:creationId xmlns:a16="http://schemas.microsoft.com/office/drawing/2014/main" id="{61711A98-A9A2-D7C8-556D-2476DC92E693}"/>
              </a:ext>
            </a:extLst>
          </p:cNvPr>
          <p:cNvSpPr>
            <a:spLocks noGrp="1"/>
          </p:cNvSpPr>
          <p:nvPr>
            <p:ph idx="1"/>
          </p:nvPr>
        </p:nvSpPr>
        <p:spPr>
          <a:xfrm>
            <a:off x="685800" y="2194560"/>
            <a:ext cx="4165600" cy="4024125"/>
          </a:xfrm>
        </p:spPr>
        <p:txBody>
          <a:bodyPr/>
          <a:lstStyle/>
          <a:p>
            <a:r>
              <a:rPr lang="en-US" dirty="0"/>
              <a:t>Sub Grades of "A" has very less chances of charged off.</a:t>
            </a:r>
          </a:p>
          <a:p>
            <a:r>
              <a:rPr lang="en-US" dirty="0"/>
              <a:t># sub Grades of "F" and "G" have very high chances of charged off.</a:t>
            </a:r>
          </a:p>
          <a:p>
            <a:r>
              <a:rPr lang="en-US" dirty="0"/>
              <a:t># proportion of charged off is increasing with sub grades moving from sub grades of "A" towards sub grades of "G"</a:t>
            </a:r>
            <a:endParaRPr lang="en-IN" dirty="0"/>
          </a:p>
        </p:txBody>
      </p:sp>
      <p:pic>
        <p:nvPicPr>
          <p:cNvPr id="4" name="Picture 3">
            <a:extLst>
              <a:ext uri="{FF2B5EF4-FFF2-40B4-BE49-F238E27FC236}">
                <a16:creationId xmlns:a16="http://schemas.microsoft.com/office/drawing/2014/main" id="{68FDACF2-5032-02FF-42CE-3F75683A169B}"/>
              </a:ext>
            </a:extLst>
          </p:cNvPr>
          <p:cNvPicPr>
            <a:picLocks noChangeAspect="1"/>
          </p:cNvPicPr>
          <p:nvPr/>
        </p:nvPicPr>
        <p:blipFill>
          <a:blip r:embed="rId2"/>
          <a:stretch>
            <a:fillRect/>
          </a:stretch>
        </p:blipFill>
        <p:spPr>
          <a:xfrm>
            <a:off x="5041900" y="1675353"/>
            <a:ext cx="6678612" cy="5062538"/>
          </a:xfrm>
          <a:prstGeom prst="rect">
            <a:avLst/>
          </a:prstGeom>
        </p:spPr>
      </p:pic>
    </p:spTree>
    <p:extLst>
      <p:ext uri="{BB962C8B-B14F-4D97-AF65-F5344CB8AC3E}">
        <p14:creationId xmlns:p14="http://schemas.microsoft.com/office/powerpoint/2010/main" val="22199111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C84CEB-4477-020C-6C3D-E8993BC9149D}"/>
              </a:ext>
            </a:extLst>
          </p:cNvPr>
          <p:cNvSpPr>
            <a:spLocks noGrp="1"/>
          </p:cNvSpPr>
          <p:nvPr>
            <p:ph type="title"/>
          </p:nvPr>
        </p:nvSpPr>
        <p:spPr/>
        <p:txBody>
          <a:bodyPr/>
          <a:lstStyle/>
          <a:p>
            <a:r>
              <a:rPr lang="en-IN" dirty="0"/>
              <a:t>Bivariate analysis</a:t>
            </a:r>
          </a:p>
        </p:txBody>
      </p:sp>
      <p:sp>
        <p:nvSpPr>
          <p:cNvPr id="3" name="Content Placeholder 2">
            <a:extLst>
              <a:ext uri="{FF2B5EF4-FFF2-40B4-BE49-F238E27FC236}">
                <a16:creationId xmlns:a16="http://schemas.microsoft.com/office/drawing/2014/main" id="{D8CD7F93-7AFF-DAC9-3B54-7216B3960591}"/>
              </a:ext>
            </a:extLst>
          </p:cNvPr>
          <p:cNvSpPr>
            <a:spLocks noGrp="1"/>
          </p:cNvSpPr>
          <p:nvPr>
            <p:ph idx="1"/>
          </p:nvPr>
        </p:nvSpPr>
        <p:spPr>
          <a:xfrm>
            <a:off x="685800" y="2194560"/>
            <a:ext cx="4588844" cy="4024125"/>
          </a:xfrm>
        </p:spPr>
        <p:txBody>
          <a:bodyPr/>
          <a:lstStyle/>
          <a:p>
            <a:r>
              <a:rPr lang="en-US" dirty="0"/>
              <a:t>Interest rate less than 10% has very less chances of charged off. Interest rates are starting from minimum 5 %.</a:t>
            </a:r>
          </a:p>
          <a:p>
            <a:r>
              <a:rPr lang="en-US" dirty="0" err="1"/>
              <a:t>Iinterest</a:t>
            </a:r>
            <a:r>
              <a:rPr lang="en-US" dirty="0"/>
              <a:t> rate more than 16% has good chances of charged off as compared to other category interest rates.</a:t>
            </a:r>
          </a:p>
          <a:p>
            <a:r>
              <a:rPr lang="en-US" dirty="0"/>
              <a:t> Charged off proportion is increasing with higher interest rates.</a:t>
            </a:r>
            <a:endParaRPr lang="en-IN" dirty="0"/>
          </a:p>
        </p:txBody>
      </p:sp>
      <p:pic>
        <p:nvPicPr>
          <p:cNvPr id="4" name="Picture 3">
            <a:extLst>
              <a:ext uri="{FF2B5EF4-FFF2-40B4-BE49-F238E27FC236}">
                <a16:creationId xmlns:a16="http://schemas.microsoft.com/office/drawing/2014/main" id="{8EC791D4-7D0B-42BF-08D3-4DBED96EA70A}"/>
              </a:ext>
            </a:extLst>
          </p:cNvPr>
          <p:cNvPicPr>
            <a:picLocks noChangeAspect="1"/>
          </p:cNvPicPr>
          <p:nvPr/>
        </p:nvPicPr>
        <p:blipFill>
          <a:blip r:embed="rId2"/>
          <a:stretch>
            <a:fillRect/>
          </a:stretch>
        </p:blipFill>
        <p:spPr>
          <a:xfrm>
            <a:off x="5274645" y="2057401"/>
            <a:ext cx="6880184" cy="4800599"/>
          </a:xfrm>
          <a:prstGeom prst="rect">
            <a:avLst/>
          </a:prstGeom>
        </p:spPr>
      </p:pic>
    </p:spTree>
    <p:extLst>
      <p:ext uri="{BB962C8B-B14F-4D97-AF65-F5344CB8AC3E}">
        <p14:creationId xmlns:p14="http://schemas.microsoft.com/office/powerpoint/2010/main" val="41076966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9321F4-81E6-5134-BB40-3EDEE92F414B}"/>
              </a:ext>
            </a:extLst>
          </p:cNvPr>
          <p:cNvSpPr>
            <a:spLocks noGrp="1"/>
          </p:cNvSpPr>
          <p:nvPr>
            <p:ph type="title"/>
          </p:nvPr>
        </p:nvSpPr>
        <p:spPr/>
        <p:txBody>
          <a:bodyPr/>
          <a:lstStyle/>
          <a:p>
            <a:r>
              <a:rPr lang="en-IN" dirty="0"/>
              <a:t>Bivariate analysis</a:t>
            </a:r>
          </a:p>
        </p:txBody>
      </p:sp>
      <p:sp>
        <p:nvSpPr>
          <p:cNvPr id="3" name="Content Placeholder 2">
            <a:extLst>
              <a:ext uri="{FF2B5EF4-FFF2-40B4-BE49-F238E27FC236}">
                <a16:creationId xmlns:a16="http://schemas.microsoft.com/office/drawing/2014/main" id="{4A2A7EBB-5ADF-0194-8841-5AC591EEE7EF}"/>
              </a:ext>
            </a:extLst>
          </p:cNvPr>
          <p:cNvSpPr>
            <a:spLocks noGrp="1"/>
          </p:cNvSpPr>
          <p:nvPr>
            <p:ph idx="1"/>
          </p:nvPr>
        </p:nvSpPr>
        <p:spPr>
          <a:xfrm>
            <a:off x="685800" y="2194560"/>
            <a:ext cx="4559968" cy="4024125"/>
          </a:xfrm>
        </p:spPr>
        <p:txBody>
          <a:bodyPr/>
          <a:lstStyle/>
          <a:p>
            <a:r>
              <a:rPr lang="en-US" dirty="0"/>
              <a:t>Those who are not working or have less than 1 year of work experience have high chances of getting charged off.</a:t>
            </a:r>
          </a:p>
          <a:p>
            <a:r>
              <a:rPr lang="en-US" dirty="0"/>
              <a:t>It makes sense as with less or no experience they don't have source of income to repay loan.</a:t>
            </a:r>
          </a:p>
          <a:p>
            <a:r>
              <a:rPr lang="en-US" dirty="0"/>
              <a:t> Rest of the applicants have more or less same chances of getting charged off.</a:t>
            </a:r>
            <a:endParaRPr lang="en-IN" dirty="0"/>
          </a:p>
        </p:txBody>
      </p:sp>
      <p:pic>
        <p:nvPicPr>
          <p:cNvPr id="4" name="Picture 3">
            <a:extLst>
              <a:ext uri="{FF2B5EF4-FFF2-40B4-BE49-F238E27FC236}">
                <a16:creationId xmlns:a16="http://schemas.microsoft.com/office/drawing/2014/main" id="{B8EB3304-2C2B-4CEB-760D-704760CB31C1}"/>
              </a:ext>
            </a:extLst>
          </p:cNvPr>
          <p:cNvPicPr>
            <a:picLocks noChangeAspect="1"/>
          </p:cNvPicPr>
          <p:nvPr/>
        </p:nvPicPr>
        <p:blipFill>
          <a:blip r:embed="rId2"/>
          <a:stretch>
            <a:fillRect/>
          </a:stretch>
        </p:blipFill>
        <p:spPr>
          <a:xfrm>
            <a:off x="5185009" y="2194560"/>
            <a:ext cx="7006991" cy="4846275"/>
          </a:xfrm>
          <a:prstGeom prst="rect">
            <a:avLst/>
          </a:prstGeom>
        </p:spPr>
      </p:pic>
    </p:spTree>
    <p:extLst>
      <p:ext uri="{BB962C8B-B14F-4D97-AF65-F5344CB8AC3E}">
        <p14:creationId xmlns:p14="http://schemas.microsoft.com/office/powerpoint/2010/main" val="12391030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5E139B-4749-A93C-3058-7092E811D550}"/>
              </a:ext>
            </a:extLst>
          </p:cNvPr>
          <p:cNvSpPr>
            <a:spLocks noGrp="1"/>
          </p:cNvSpPr>
          <p:nvPr>
            <p:ph type="title"/>
          </p:nvPr>
        </p:nvSpPr>
        <p:spPr/>
        <p:txBody>
          <a:bodyPr/>
          <a:lstStyle/>
          <a:p>
            <a:r>
              <a:rPr lang="en-IN" dirty="0"/>
              <a:t>Bivariate analysis</a:t>
            </a:r>
          </a:p>
        </p:txBody>
      </p:sp>
      <p:sp>
        <p:nvSpPr>
          <p:cNvPr id="3" name="Content Placeholder 2">
            <a:extLst>
              <a:ext uri="{FF2B5EF4-FFF2-40B4-BE49-F238E27FC236}">
                <a16:creationId xmlns:a16="http://schemas.microsoft.com/office/drawing/2014/main" id="{779A9CD5-0D30-DFEE-33D1-53DC0DE45172}"/>
              </a:ext>
            </a:extLst>
          </p:cNvPr>
          <p:cNvSpPr>
            <a:spLocks noGrp="1"/>
          </p:cNvSpPr>
          <p:nvPr>
            <p:ph idx="1"/>
          </p:nvPr>
        </p:nvSpPr>
        <p:spPr>
          <a:xfrm>
            <a:off x="685800" y="2194560"/>
            <a:ext cx="3703320" cy="4024125"/>
          </a:xfrm>
        </p:spPr>
        <p:txBody>
          <a:bodyPr/>
          <a:lstStyle/>
          <a:p>
            <a:r>
              <a:rPr lang="en-US" dirty="0"/>
              <a:t>Observations:</a:t>
            </a:r>
          </a:p>
          <a:p>
            <a:r>
              <a:rPr lang="en-US" dirty="0"/>
              <a:t>States NE has very high chances of charged off but number of applications are too low to make any decisions.</a:t>
            </a:r>
          </a:p>
          <a:p>
            <a:r>
              <a:rPr lang="en-US" dirty="0"/>
              <a:t> NV,CA and FL states shows good number of charged offs in good number of applications.</a:t>
            </a:r>
            <a:endParaRPr lang="en-IN" dirty="0"/>
          </a:p>
        </p:txBody>
      </p:sp>
      <p:pic>
        <p:nvPicPr>
          <p:cNvPr id="4" name="Picture 3">
            <a:extLst>
              <a:ext uri="{FF2B5EF4-FFF2-40B4-BE49-F238E27FC236}">
                <a16:creationId xmlns:a16="http://schemas.microsoft.com/office/drawing/2014/main" id="{84095E9F-ED4E-81D8-D133-EB6B457C3862}"/>
              </a:ext>
            </a:extLst>
          </p:cNvPr>
          <p:cNvPicPr>
            <a:picLocks noChangeAspect="1"/>
          </p:cNvPicPr>
          <p:nvPr/>
        </p:nvPicPr>
        <p:blipFill>
          <a:blip r:embed="rId2"/>
          <a:stretch>
            <a:fillRect/>
          </a:stretch>
        </p:blipFill>
        <p:spPr>
          <a:xfrm>
            <a:off x="5004617" y="2057401"/>
            <a:ext cx="7071880" cy="4256772"/>
          </a:xfrm>
          <a:prstGeom prst="rect">
            <a:avLst/>
          </a:prstGeom>
        </p:spPr>
      </p:pic>
    </p:spTree>
    <p:extLst>
      <p:ext uri="{BB962C8B-B14F-4D97-AF65-F5344CB8AC3E}">
        <p14:creationId xmlns:p14="http://schemas.microsoft.com/office/powerpoint/2010/main" val="3830882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C1E3CB-82B7-930B-B598-39B0DE3A7585}"/>
              </a:ext>
            </a:extLst>
          </p:cNvPr>
          <p:cNvSpPr>
            <a:spLocks noGrp="1"/>
          </p:cNvSpPr>
          <p:nvPr>
            <p:ph type="title"/>
          </p:nvPr>
        </p:nvSpPr>
        <p:spPr/>
        <p:txBody>
          <a:bodyPr/>
          <a:lstStyle/>
          <a:p>
            <a:r>
              <a:rPr lang="en-IN" dirty="0"/>
              <a:t>Bivariate analysis</a:t>
            </a:r>
          </a:p>
        </p:txBody>
      </p:sp>
      <p:sp>
        <p:nvSpPr>
          <p:cNvPr id="3" name="Content Placeholder 2">
            <a:extLst>
              <a:ext uri="{FF2B5EF4-FFF2-40B4-BE49-F238E27FC236}">
                <a16:creationId xmlns:a16="http://schemas.microsoft.com/office/drawing/2014/main" id="{9F10B1D4-D019-708D-C8FB-F9365C1EAE4F}"/>
              </a:ext>
            </a:extLst>
          </p:cNvPr>
          <p:cNvSpPr>
            <a:spLocks noGrp="1"/>
          </p:cNvSpPr>
          <p:nvPr>
            <p:ph idx="1"/>
          </p:nvPr>
        </p:nvSpPr>
        <p:spPr>
          <a:xfrm>
            <a:off x="685800" y="2194560"/>
            <a:ext cx="3809198" cy="4024125"/>
          </a:xfrm>
        </p:spPr>
        <p:txBody>
          <a:bodyPr/>
          <a:lstStyle/>
          <a:p>
            <a:r>
              <a:rPr lang="en-US" dirty="0"/>
              <a:t>Observations:</a:t>
            </a:r>
          </a:p>
          <a:p>
            <a:r>
              <a:rPr lang="en-US" dirty="0"/>
              <a:t>There is not much difference in charged off proportion.</a:t>
            </a:r>
          </a:p>
          <a:p>
            <a:r>
              <a:rPr lang="en-US" dirty="0"/>
              <a:t> This variable doesn't provide any insights for charged off.</a:t>
            </a:r>
            <a:endParaRPr lang="en-IN" dirty="0"/>
          </a:p>
        </p:txBody>
      </p:sp>
      <p:pic>
        <p:nvPicPr>
          <p:cNvPr id="6" name="Picture 5">
            <a:extLst>
              <a:ext uri="{FF2B5EF4-FFF2-40B4-BE49-F238E27FC236}">
                <a16:creationId xmlns:a16="http://schemas.microsoft.com/office/drawing/2014/main" id="{D390A030-1811-207E-FEBA-435259463C20}"/>
              </a:ext>
            </a:extLst>
          </p:cNvPr>
          <p:cNvPicPr>
            <a:picLocks noChangeAspect="1"/>
          </p:cNvPicPr>
          <p:nvPr/>
        </p:nvPicPr>
        <p:blipFill>
          <a:blip r:embed="rId2"/>
          <a:stretch>
            <a:fillRect/>
          </a:stretch>
        </p:blipFill>
        <p:spPr>
          <a:xfrm>
            <a:off x="4822257" y="1683625"/>
            <a:ext cx="7231881" cy="5045994"/>
          </a:xfrm>
          <a:prstGeom prst="rect">
            <a:avLst/>
          </a:prstGeom>
        </p:spPr>
      </p:pic>
    </p:spTree>
    <p:extLst>
      <p:ext uri="{BB962C8B-B14F-4D97-AF65-F5344CB8AC3E}">
        <p14:creationId xmlns:p14="http://schemas.microsoft.com/office/powerpoint/2010/main" val="23893463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CE98BD-FC0F-12C6-423D-9581E079CBF2}"/>
              </a:ext>
            </a:extLst>
          </p:cNvPr>
          <p:cNvSpPr>
            <a:spLocks noGrp="1"/>
          </p:cNvSpPr>
          <p:nvPr>
            <p:ph type="title"/>
          </p:nvPr>
        </p:nvSpPr>
        <p:spPr/>
        <p:txBody>
          <a:bodyPr/>
          <a:lstStyle/>
          <a:p>
            <a:r>
              <a:rPr lang="en-IN" dirty="0"/>
              <a:t>Bivariate analysis</a:t>
            </a:r>
          </a:p>
        </p:txBody>
      </p:sp>
      <p:sp>
        <p:nvSpPr>
          <p:cNvPr id="3" name="Content Placeholder 2">
            <a:extLst>
              <a:ext uri="{FF2B5EF4-FFF2-40B4-BE49-F238E27FC236}">
                <a16:creationId xmlns:a16="http://schemas.microsoft.com/office/drawing/2014/main" id="{85C7EAD7-8E58-ABA5-1E87-5C30F4382ED3}"/>
              </a:ext>
            </a:extLst>
          </p:cNvPr>
          <p:cNvSpPr>
            <a:spLocks noGrp="1"/>
          </p:cNvSpPr>
          <p:nvPr>
            <p:ph idx="1"/>
          </p:nvPr>
        </p:nvSpPr>
        <p:spPr>
          <a:xfrm>
            <a:off x="685800" y="2521819"/>
            <a:ext cx="6225139" cy="3696866"/>
          </a:xfrm>
        </p:spPr>
        <p:txBody>
          <a:bodyPr>
            <a:normAutofit fontScale="92500" lnSpcReduction="20000"/>
          </a:bodyPr>
          <a:lstStyle/>
          <a:p>
            <a:r>
              <a:rPr lang="en-US" dirty="0"/>
              <a:t> Observations:</a:t>
            </a:r>
          </a:p>
          <a:p>
            <a:r>
              <a:rPr lang="en-US" dirty="0"/>
              <a:t>Those who already have </a:t>
            </a:r>
            <a:r>
              <a:rPr lang="en-US" dirty="0" err="1"/>
              <a:t>pub_rec_bankruptcies</a:t>
            </a:r>
            <a:r>
              <a:rPr lang="en-US" dirty="0"/>
              <a:t> value 1, have charged off proportion higher than who have no </a:t>
            </a:r>
            <a:r>
              <a:rPr lang="en-US" dirty="0" err="1"/>
              <a:t>pub_rec_bankruptcies</a:t>
            </a:r>
            <a:r>
              <a:rPr lang="en-US" dirty="0"/>
              <a:t>.</a:t>
            </a:r>
          </a:p>
          <a:p>
            <a:r>
              <a:rPr lang="en-US" dirty="0" err="1"/>
              <a:t>pub_rec_bankruptcies</a:t>
            </a:r>
            <a:r>
              <a:rPr lang="en-US" dirty="0"/>
              <a:t> count 2 has even higher charged off proportion but those numbers are not significant to decide.</a:t>
            </a:r>
          </a:p>
          <a:p>
            <a:r>
              <a:rPr lang="en-US" dirty="0"/>
              <a:t> Not known is the column for which we don't have any information about borrower.</a:t>
            </a:r>
          </a:p>
          <a:p>
            <a:r>
              <a:rPr lang="en-US" dirty="0"/>
              <a:t>This also makes sense that who has defaulted before has more chances of defaulting in future as well.</a:t>
            </a:r>
            <a:endParaRPr lang="en-IN" dirty="0"/>
          </a:p>
        </p:txBody>
      </p:sp>
      <p:pic>
        <p:nvPicPr>
          <p:cNvPr id="4" name="Picture 3">
            <a:extLst>
              <a:ext uri="{FF2B5EF4-FFF2-40B4-BE49-F238E27FC236}">
                <a16:creationId xmlns:a16="http://schemas.microsoft.com/office/drawing/2014/main" id="{DEBE1136-4D0E-9E0A-E685-5C12C5190D7B}"/>
              </a:ext>
            </a:extLst>
          </p:cNvPr>
          <p:cNvPicPr>
            <a:picLocks noChangeAspect="1"/>
          </p:cNvPicPr>
          <p:nvPr/>
        </p:nvPicPr>
        <p:blipFill>
          <a:blip r:embed="rId2"/>
          <a:stretch>
            <a:fillRect/>
          </a:stretch>
        </p:blipFill>
        <p:spPr>
          <a:xfrm>
            <a:off x="6910939" y="2673763"/>
            <a:ext cx="5236795" cy="3258222"/>
          </a:xfrm>
          <a:prstGeom prst="rect">
            <a:avLst/>
          </a:prstGeom>
        </p:spPr>
      </p:pic>
    </p:spTree>
    <p:extLst>
      <p:ext uri="{BB962C8B-B14F-4D97-AF65-F5344CB8AC3E}">
        <p14:creationId xmlns:p14="http://schemas.microsoft.com/office/powerpoint/2010/main" val="27520747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32FC2C-3F8F-DC31-E003-8125DDF3EF51}"/>
              </a:ext>
            </a:extLst>
          </p:cNvPr>
          <p:cNvSpPr>
            <a:spLocks noGrp="1"/>
          </p:cNvSpPr>
          <p:nvPr>
            <p:ph type="title"/>
          </p:nvPr>
        </p:nvSpPr>
        <p:spPr/>
        <p:txBody>
          <a:bodyPr/>
          <a:lstStyle/>
          <a:p>
            <a:r>
              <a:rPr lang="en-IN" dirty="0"/>
              <a:t>Bivariate analysis</a:t>
            </a:r>
          </a:p>
        </p:txBody>
      </p:sp>
      <p:sp>
        <p:nvSpPr>
          <p:cNvPr id="3" name="Content Placeholder 2">
            <a:extLst>
              <a:ext uri="{FF2B5EF4-FFF2-40B4-BE49-F238E27FC236}">
                <a16:creationId xmlns:a16="http://schemas.microsoft.com/office/drawing/2014/main" id="{C08D2819-82A0-A842-0D7F-5F68C26F1A67}"/>
              </a:ext>
            </a:extLst>
          </p:cNvPr>
          <p:cNvSpPr>
            <a:spLocks noGrp="1"/>
          </p:cNvSpPr>
          <p:nvPr>
            <p:ph idx="1"/>
          </p:nvPr>
        </p:nvSpPr>
        <p:spPr>
          <a:xfrm>
            <a:off x="685800" y="2194560"/>
            <a:ext cx="7014411" cy="4024125"/>
          </a:xfrm>
        </p:spPr>
        <p:txBody>
          <a:bodyPr>
            <a:normAutofit fontScale="92500" lnSpcReduction="10000"/>
          </a:bodyPr>
          <a:lstStyle/>
          <a:p>
            <a:r>
              <a:rPr lang="en-US" dirty="0"/>
              <a:t>Observations:</a:t>
            </a:r>
          </a:p>
          <a:p>
            <a:r>
              <a:rPr lang="en-US" dirty="0"/>
              <a:t>A derogatory item is an entry that may be considered negative by lenders because it indicates risk and hurts </a:t>
            </a:r>
          </a:p>
          <a:p>
            <a:r>
              <a:rPr lang="en-US" dirty="0"/>
              <a:t>your ability to qualify for credit or other services. Public records and collections are derogatory items because they reflect financial obligations that were not paid as agreed.</a:t>
            </a:r>
          </a:p>
          <a:p>
            <a:r>
              <a:rPr lang="en-US" dirty="0"/>
              <a:t> Those who already have </a:t>
            </a:r>
            <a:r>
              <a:rPr lang="en-US" dirty="0" err="1"/>
              <a:t>pub_rec</a:t>
            </a:r>
            <a:r>
              <a:rPr lang="en-US" dirty="0"/>
              <a:t> value 1 or 2 have charged off chances higher than who have no Derogatory Public Record.</a:t>
            </a:r>
          </a:p>
          <a:p>
            <a:r>
              <a:rPr lang="en-US" dirty="0" err="1"/>
              <a:t>pub_rec</a:t>
            </a:r>
            <a:r>
              <a:rPr lang="en-US" dirty="0"/>
              <a:t> count 3-4 has less numbers so cannot reach on any conclusions.</a:t>
            </a:r>
            <a:endParaRPr lang="en-IN" dirty="0"/>
          </a:p>
        </p:txBody>
      </p:sp>
      <p:pic>
        <p:nvPicPr>
          <p:cNvPr id="4" name="Picture 3">
            <a:extLst>
              <a:ext uri="{FF2B5EF4-FFF2-40B4-BE49-F238E27FC236}">
                <a16:creationId xmlns:a16="http://schemas.microsoft.com/office/drawing/2014/main" id="{3F7FE02F-F519-CDB2-84B5-9189AF56027A}"/>
              </a:ext>
            </a:extLst>
          </p:cNvPr>
          <p:cNvPicPr>
            <a:picLocks noChangeAspect="1"/>
          </p:cNvPicPr>
          <p:nvPr/>
        </p:nvPicPr>
        <p:blipFill>
          <a:blip r:embed="rId2"/>
          <a:stretch>
            <a:fillRect/>
          </a:stretch>
        </p:blipFill>
        <p:spPr>
          <a:xfrm>
            <a:off x="7620422" y="2513530"/>
            <a:ext cx="4286029" cy="3580097"/>
          </a:xfrm>
          <a:prstGeom prst="rect">
            <a:avLst/>
          </a:prstGeom>
        </p:spPr>
      </p:pic>
    </p:spTree>
    <p:extLst>
      <p:ext uri="{BB962C8B-B14F-4D97-AF65-F5344CB8AC3E}">
        <p14:creationId xmlns:p14="http://schemas.microsoft.com/office/powerpoint/2010/main" val="5830310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EA0131-A5B9-9528-B8B5-F69F306B2BB4}"/>
              </a:ext>
            </a:extLst>
          </p:cNvPr>
          <p:cNvSpPr>
            <a:spLocks noGrp="1"/>
          </p:cNvSpPr>
          <p:nvPr>
            <p:ph type="title"/>
          </p:nvPr>
        </p:nvSpPr>
        <p:spPr/>
        <p:txBody>
          <a:bodyPr/>
          <a:lstStyle/>
          <a:p>
            <a:r>
              <a:rPr lang="en-IN" dirty="0"/>
              <a:t>Bivariate analysis</a:t>
            </a:r>
          </a:p>
        </p:txBody>
      </p:sp>
      <p:sp>
        <p:nvSpPr>
          <p:cNvPr id="3" name="Content Placeholder 2">
            <a:extLst>
              <a:ext uri="{FF2B5EF4-FFF2-40B4-BE49-F238E27FC236}">
                <a16:creationId xmlns:a16="http://schemas.microsoft.com/office/drawing/2014/main" id="{C5AE9F2E-5CCA-7E44-8C30-A0C274C65CF5}"/>
              </a:ext>
            </a:extLst>
          </p:cNvPr>
          <p:cNvSpPr>
            <a:spLocks noGrp="1"/>
          </p:cNvSpPr>
          <p:nvPr>
            <p:ph idx="1"/>
          </p:nvPr>
        </p:nvSpPr>
        <p:spPr>
          <a:xfrm>
            <a:off x="685800" y="2194560"/>
            <a:ext cx="5657248" cy="4024125"/>
          </a:xfrm>
        </p:spPr>
        <p:txBody>
          <a:bodyPr/>
          <a:lstStyle/>
          <a:p>
            <a:r>
              <a:rPr lang="en-US" dirty="0"/>
              <a:t>Observations:</a:t>
            </a:r>
          </a:p>
          <a:p>
            <a:r>
              <a:rPr lang="en-US" dirty="0"/>
              <a:t> Median,95th percentile,75th percentile of loan amount is highest for loan taken for small business purpose among all purposes.</a:t>
            </a:r>
          </a:p>
          <a:p>
            <a:r>
              <a:rPr lang="en-US" dirty="0"/>
              <a:t> Debt consolidation is second and Credit card comes 3rd.</a:t>
            </a:r>
            <a:endParaRPr lang="en-IN" dirty="0"/>
          </a:p>
        </p:txBody>
      </p:sp>
      <p:pic>
        <p:nvPicPr>
          <p:cNvPr id="4" name="Picture 3">
            <a:extLst>
              <a:ext uri="{FF2B5EF4-FFF2-40B4-BE49-F238E27FC236}">
                <a16:creationId xmlns:a16="http://schemas.microsoft.com/office/drawing/2014/main" id="{33855BAE-D3F1-2ACB-4E07-423393C9CFF0}"/>
              </a:ext>
            </a:extLst>
          </p:cNvPr>
          <p:cNvPicPr>
            <a:picLocks noChangeAspect="1"/>
          </p:cNvPicPr>
          <p:nvPr/>
        </p:nvPicPr>
        <p:blipFill>
          <a:blip r:embed="rId2"/>
          <a:stretch>
            <a:fillRect/>
          </a:stretch>
        </p:blipFill>
        <p:spPr>
          <a:xfrm>
            <a:off x="6096000" y="1886552"/>
            <a:ext cx="6096000" cy="4902336"/>
          </a:xfrm>
          <a:prstGeom prst="rect">
            <a:avLst/>
          </a:prstGeom>
        </p:spPr>
      </p:pic>
    </p:spTree>
    <p:extLst>
      <p:ext uri="{BB962C8B-B14F-4D97-AF65-F5344CB8AC3E}">
        <p14:creationId xmlns:p14="http://schemas.microsoft.com/office/powerpoint/2010/main" val="5287645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BB01FB-D310-E0D3-201E-5474B9DF2148}"/>
              </a:ext>
            </a:extLst>
          </p:cNvPr>
          <p:cNvSpPr>
            <a:spLocks noGrp="1"/>
          </p:cNvSpPr>
          <p:nvPr>
            <p:ph type="title"/>
          </p:nvPr>
        </p:nvSpPr>
        <p:spPr/>
        <p:txBody>
          <a:bodyPr/>
          <a:lstStyle/>
          <a:p>
            <a:r>
              <a:rPr lang="en-IN" dirty="0"/>
              <a:t>Bivariate analysis</a:t>
            </a:r>
          </a:p>
        </p:txBody>
      </p:sp>
      <p:sp>
        <p:nvSpPr>
          <p:cNvPr id="3" name="Content Placeholder 2">
            <a:extLst>
              <a:ext uri="{FF2B5EF4-FFF2-40B4-BE49-F238E27FC236}">
                <a16:creationId xmlns:a16="http://schemas.microsoft.com/office/drawing/2014/main" id="{2696557C-D1D5-B4C3-E440-49BD35FC36D7}"/>
              </a:ext>
            </a:extLst>
          </p:cNvPr>
          <p:cNvSpPr>
            <a:spLocks noGrp="1"/>
          </p:cNvSpPr>
          <p:nvPr>
            <p:ph idx="1"/>
          </p:nvPr>
        </p:nvSpPr>
        <p:spPr>
          <a:xfrm>
            <a:off x="685800" y="2194560"/>
            <a:ext cx="4646596" cy="4024125"/>
          </a:xfrm>
        </p:spPr>
        <p:txBody>
          <a:bodyPr/>
          <a:lstStyle/>
          <a:p>
            <a:r>
              <a:rPr lang="en-US" dirty="0"/>
              <a:t> Observations:</a:t>
            </a:r>
          </a:p>
          <a:p>
            <a:r>
              <a:rPr lang="en-US" dirty="0"/>
              <a:t>Loan taken for small business purpose, Debt consolidation and Credit card are somewhat evenly distributed  as compare to loan taken for other purposes</a:t>
            </a:r>
            <a:endParaRPr lang="en-IN" dirty="0"/>
          </a:p>
        </p:txBody>
      </p:sp>
      <p:pic>
        <p:nvPicPr>
          <p:cNvPr id="4" name="Picture 3">
            <a:extLst>
              <a:ext uri="{FF2B5EF4-FFF2-40B4-BE49-F238E27FC236}">
                <a16:creationId xmlns:a16="http://schemas.microsoft.com/office/drawing/2014/main" id="{2DA89DB4-6BF0-03DA-7CE7-D2DCD9FD747B}"/>
              </a:ext>
            </a:extLst>
          </p:cNvPr>
          <p:cNvPicPr>
            <a:picLocks noChangeAspect="1"/>
          </p:cNvPicPr>
          <p:nvPr/>
        </p:nvPicPr>
        <p:blipFill>
          <a:blip r:embed="rId2"/>
          <a:stretch>
            <a:fillRect/>
          </a:stretch>
        </p:blipFill>
        <p:spPr>
          <a:xfrm>
            <a:off x="5332396" y="1925053"/>
            <a:ext cx="6859604" cy="4863835"/>
          </a:xfrm>
          <a:prstGeom prst="rect">
            <a:avLst/>
          </a:prstGeom>
        </p:spPr>
      </p:pic>
    </p:spTree>
    <p:extLst>
      <p:ext uri="{BB962C8B-B14F-4D97-AF65-F5344CB8AC3E}">
        <p14:creationId xmlns:p14="http://schemas.microsoft.com/office/powerpoint/2010/main" val="38088494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8DC1BE-F697-E01A-5151-7EA5A2943487}"/>
              </a:ext>
            </a:extLst>
          </p:cNvPr>
          <p:cNvSpPr>
            <a:spLocks noGrp="1"/>
          </p:cNvSpPr>
          <p:nvPr>
            <p:ph type="title"/>
          </p:nvPr>
        </p:nvSpPr>
        <p:spPr/>
        <p:txBody>
          <a:bodyPr/>
          <a:lstStyle/>
          <a:p>
            <a:r>
              <a:rPr lang="en-IN" dirty="0"/>
              <a:t>Bivariate analysis</a:t>
            </a:r>
          </a:p>
        </p:txBody>
      </p:sp>
      <p:sp>
        <p:nvSpPr>
          <p:cNvPr id="3" name="Content Placeholder 2">
            <a:extLst>
              <a:ext uri="{FF2B5EF4-FFF2-40B4-BE49-F238E27FC236}">
                <a16:creationId xmlns:a16="http://schemas.microsoft.com/office/drawing/2014/main" id="{D982E2E8-2FD2-6319-FC07-A420B8CA377A}"/>
              </a:ext>
            </a:extLst>
          </p:cNvPr>
          <p:cNvSpPr>
            <a:spLocks noGrp="1"/>
          </p:cNvSpPr>
          <p:nvPr>
            <p:ph idx="1"/>
          </p:nvPr>
        </p:nvSpPr>
        <p:spPr>
          <a:xfrm>
            <a:off x="685800" y="2194560"/>
            <a:ext cx="5541745" cy="4024125"/>
          </a:xfrm>
        </p:spPr>
        <p:txBody>
          <a:bodyPr/>
          <a:lstStyle/>
          <a:p>
            <a:r>
              <a:rPr lang="en-US" dirty="0"/>
              <a:t>Observations:</a:t>
            </a:r>
          </a:p>
          <a:p>
            <a:r>
              <a:rPr lang="en-US" dirty="0"/>
              <a:t> It is clear that average interest rate is higher for 60 months loan term.</a:t>
            </a:r>
          </a:p>
          <a:p>
            <a:r>
              <a:rPr lang="en-US" dirty="0"/>
              <a:t> Most of the loans issued for longer term had higher interest rates for repayment.</a:t>
            </a:r>
            <a:endParaRPr lang="en-IN" dirty="0"/>
          </a:p>
        </p:txBody>
      </p:sp>
      <p:pic>
        <p:nvPicPr>
          <p:cNvPr id="4" name="Picture 3">
            <a:extLst>
              <a:ext uri="{FF2B5EF4-FFF2-40B4-BE49-F238E27FC236}">
                <a16:creationId xmlns:a16="http://schemas.microsoft.com/office/drawing/2014/main" id="{5A1BB3D2-0A2E-23CB-EB16-8E2CC8867FC7}"/>
              </a:ext>
            </a:extLst>
          </p:cNvPr>
          <p:cNvPicPr>
            <a:picLocks noChangeAspect="1"/>
          </p:cNvPicPr>
          <p:nvPr/>
        </p:nvPicPr>
        <p:blipFill>
          <a:blip r:embed="rId2"/>
          <a:stretch>
            <a:fillRect/>
          </a:stretch>
        </p:blipFill>
        <p:spPr>
          <a:xfrm>
            <a:off x="6227545" y="1903397"/>
            <a:ext cx="5541746" cy="4757736"/>
          </a:xfrm>
          <a:prstGeom prst="rect">
            <a:avLst/>
          </a:prstGeom>
        </p:spPr>
      </p:pic>
    </p:spTree>
    <p:extLst>
      <p:ext uri="{BB962C8B-B14F-4D97-AF65-F5344CB8AC3E}">
        <p14:creationId xmlns:p14="http://schemas.microsoft.com/office/powerpoint/2010/main" val="38032104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F8E78-E118-3418-C56D-15EB4D655BE0}"/>
              </a:ext>
            </a:extLst>
          </p:cNvPr>
          <p:cNvSpPr>
            <a:spLocks noGrp="1"/>
          </p:cNvSpPr>
          <p:nvPr>
            <p:ph type="title"/>
          </p:nvPr>
        </p:nvSpPr>
        <p:spPr/>
        <p:txBody>
          <a:bodyPr/>
          <a:lstStyle/>
          <a:p>
            <a:pPr algn="ctr"/>
            <a:r>
              <a:rPr lang="en-IN" dirty="0"/>
              <a:t>Data cleaning &amp; deriving columns</a:t>
            </a:r>
          </a:p>
        </p:txBody>
      </p:sp>
      <p:sp>
        <p:nvSpPr>
          <p:cNvPr id="3" name="Content Placeholder 2">
            <a:extLst>
              <a:ext uri="{FF2B5EF4-FFF2-40B4-BE49-F238E27FC236}">
                <a16:creationId xmlns:a16="http://schemas.microsoft.com/office/drawing/2014/main" id="{8E160C7A-DF7E-CDB0-AB9E-480768EB3DFC}"/>
              </a:ext>
            </a:extLst>
          </p:cNvPr>
          <p:cNvSpPr>
            <a:spLocks noGrp="1"/>
          </p:cNvSpPr>
          <p:nvPr>
            <p:ph idx="1"/>
          </p:nvPr>
        </p:nvSpPr>
        <p:spPr/>
        <p:txBody>
          <a:bodyPr/>
          <a:lstStyle/>
          <a:p>
            <a:r>
              <a:rPr lang="en-IN" dirty="0"/>
              <a:t>The data requires cleaning and accordingly it was done.</a:t>
            </a:r>
          </a:p>
          <a:p>
            <a:r>
              <a:rPr lang="en-IN" dirty="0"/>
              <a:t>Null values were removed</a:t>
            </a:r>
          </a:p>
          <a:p>
            <a:r>
              <a:rPr lang="en-IN" dirty="0"/>
              <a:t>Outliers were there hence removed.</a:t>
            </a:r>
          </a:p>
          <a:p>
            <a:r>
              <a:rPr lang="en-IN" dirty="0"/>
              <a:t>Certain columns were required to be derived for better </a:t>
            </a:r>
            <a:r>
              <a:rPr lang="en-IN" dirty="0" err="1"/>
              <a:t>analysys</a:t>
            </a:r>
            <a:r>
              <a:rPr lang="en-IN" dirty="0"/>
              <a:t>.</a:t>
            </a:r>
          </a:p>
        </p:txBody>
      </p:sp>
    </p:spTree>
    <p:extLst>
      <p:ext uri="{BB962C8B-B14F-4D97-AF65-F5344CB8AC3E}">
        <p14:creationId xmlns:p14="http://schemas.microsoft.com/office/powerpoint/2010/main" val="200533914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260E34-2406-4D16-BAA9-82C60739AC9A}"/>
              </a:ext>
            </a:extLst>
          </p:cNvPr>
          <p:cNvSpPr>
            <a:spLocks noGrp="1"/>
          </p:cNvSpPr>
          <p:nvPr>
            <p:ph type="title"/>
          </p:nvPr>
        </p:nvSpPr>
        <p:spPr/>
        <p:txBody>
          <a:bodyPr/>
          <a:lstStyle/>
          <a:p>
            <a:r>
              <a:rPr lang="en-IN" dirty="0"/>
              <a:t>Bivariate analysis</a:t>
            </a:r>
          </a:p>
        </p:txBody>
      </p:sp>
      <p:sp>
        <p:nvSpPr>
          <p:cNvPr id="3" name="Content Placeholder 2">
            <a:extLst>
              <a:ext uri="{FF2B5EF4-FFF2-40B4-BE49-F238E27FC236}">
                <a16:creationId xmlns:a16="http://schemas.microsoft.com/office/drawing/2014/main" id="{BCF90A3F-2C6E-24D8-1B3D-D979EB51E5F9}"/>
              </a:ext>
            </a:extLst>
          </p:cNvPr>
          <p:cNvSpPr>
            <a:spLocks noGrp="1"/>
          </p:cNvSpPr>
          <p:nvPr>
            <p:ph idx="1"/>
          </p:nvPr>
        </p:nvSpPr>
        <p:spPr>
          <a:xfrm>
            <a:off x="685800" y="2194560"/>
            <a:ext cx="5166360" cy="4024125"/>
          </a:xfrm>
        </p:spPr>
        <p:txBody>
          <a:bodyPr/>
          <a:lstStyle/>
          <a:p>
            <a:r>
              <a:rPr lang="en-US" dirty="0"/>
              <a:t>Observations:</a:t>
            </a:r>
          </a:p>
          <a:p>
            <a:r>
              <a:rPr lang="en-US" dirty="0"/>
              <a:t> It is clear that average interest rate is highest for small business purpose.</a:t>
            </a:r>
          </a:p>
          <a:p>
            <a:r>
              <a:rPr lang="en-US" dirty="0"/>
              <a:t>Loans taken for small business purposes had to repay the loan with more interest rate as compared to other.</a:t>
            </a:r>
          </a:p>
          <a:p>
            <a:r>
              <a:rPr lang="en-US" dirty="0"/>
              <a:t> Debt consolidation is 2nd where borrowers had to pay more interest rate.</a:t>
            </a:r>
            <a:endParaRPr lang="en-IN" dirty="0"/>
          </a:p>
        </p:txBody>
      </p:sp>
      <p:pic>
        <p:nvPicPr>
          <p:cNvPr id="4" name="Picture 3">
            <a:extLst>
              <a:ext uri="{FF2B5EF4-FFF2-40B4-BE49-F238E27FC236}">
                <a16:creationId xmlns:a16="http://schemas.microsoft.com/office/drawing/2014/main" id="{63B85F65-1318-5EF0-B129-D340F6EF81DF}"/>
              </a:ext>
            </a:extLst>
          </p:cNvPr>
          <p:cNvPicPr>
            <a:picLocks noChangeAspect="1"/>
          </p:cNvPicPr>
          <p:nvPr/>
        </p:nvPicPr>
        <p:blipFill>
          <a:blip r:embed="rId2"/>
          <a:stretch>
            <a:fillRect/>
          </a:stretch>
        </p:blipFill>
        <p:spPr>
          <a:xfrm>
            <a:off x="5601902" y="2057401"/>
            <a:ext cx="6590097" cy="4731487"/>
          </a:xfrm>
          <a:prstGeom prst="rect">
            <a:avLst/>
          </a:prstGeom>
        </p:spPr>
      </p:pic>
    </p:spTree>
    <p:extLst>
      <p:ext uri="{BB962C8B-B14F-4D97-AF65-F5344CB8AC3E}">
        <p14:creationId xmlns:p14="http://schemas.microsoft.com/office/powerpoint/2010/main" val="49055349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2A51DE-67B9-6A63-6E84-6954B17D5C23}"/>
              </a:ext>
            </a:extLst>
          </p:cNvPr>
          <p:cNvSpPr>
            <a:spLocks noGrp="1"/>
          </p:cNvSpPr>
          <p:nvPr>
            <p:ph type="title"/>
          </p:nvPr>
        </p:nvSpPr>
        <p:spPr/>
        <p:txBody>
          <a:bodyPr/>
          <a:lstStyle/>
          <a:p>
            <a:r>
              <a:rPr lang="en-IN" dirty="0"/>
              <a:t>Bivariate Analysis</a:t>
            </a:r>
          </a:p>
        </p:txBody>
      </p:sp>
      <p:sp>
        <p:nvSpPr>
          <p:cNvPr id="3" name="Content Placeholder 2">
            <a:extLst>
              <a:ext uri="{FF2B5EF4-FFF2-40B4-BE49-F238E27FC236}">
                <a16:creationId xmlns:a16="http://schemas.microsoft.com/office/drawing/2014/main" id="{ADE1E234-2B17-D833-E4AB-EAC0EDEE661C}"/>
              </a:ext>
            </a:extLst>
          </p:cNvPr>
          <p:cNvSpPr>
            <a:spLocks noGrp="1"/>
          </p:cNvSpPr>
          <p:nvPr>
            <p:ph idx="1"/>
          </p:nvPr>
        </p:nvSpPr>
        <p:spPr>
          <a:xfrm>
            <a:off x="685800" y="2194560"/>
            <a:ext cx="4781349" cy="4024125"/>
          </a:xfrm>
        </p:spPr>
        <p:txBody>
          <a:bodyPr/>
          <a:lstStyle/>
          <a:p>
            <a:r>
              <a:rPr lang="en-US" dirty="0"/>
              <a:t>Observations:</a:t>
            </a:r>
          </a:p>
          <a:p>
            <a:r>
              <a:rPr lang="en-US" dirty="0"/>
              <a:t>A-grade is a top letter grade for a lender to assign to a borrower.</a:t>
            </a:r>
          </a:p>
          <a:p>
            <a:r>
              <a:rPr lang="en-US" dirty="0"/>
              <a:t> The higher the borrower's credit grade, the lower the interest rate offered to that borrower on a loan.</a:t>
            </a:r>
          </a:p>
          <a:p>
            <a:r>
              <a:rPr lang="en-US" dirty="0"/>
              <a:t>It is clear that interest rate is increasing with grades moving from A to G.</a:t>
            </a:r>
            <a:endParaRPr lang="en-IN" dirty="0"/>
          </a:p>
        </p:txBody>
      </p:sp>
      <p:pic>
        <p:nvPicPr>
          <p:cNvPr id="4" name="Picture 3">
            <a:extLst>
              <a:ext uri="{FF2B5EF4-FFF2-40B4-BE49-F238E27FC236}">
                <a16:creationId xmlns:a16="http://schemas.microsoft.com/office/drawing/2014/main" id="{EA233A77-9462-766E-7194-492B5C61B99D}"/>
              </a:ext>
            </a:extLst>
          </p:cNvPr>
          <p:cNvPicPr>
            <a:picLocks noChangeAspect="1"/>
          </p:cNvPicPr>
          <p:nvPr/>
        </p:nvPicPr>
        <p:blipFill>
          <a:blip r:embed="rId2"/>
          <a:stretch>
            <a:fillRect/>
          </a:stretch>
        </p:blipFill>
        <p:spPr>
          <a:xfrm>
            <a:off x="6025414" y="1665170"/>
            <a:ext cx="5874134" cy="5101840"/>
          </a:xfrm>
          <a:prstGeom prst="rect">
            <a:avLst/>
          </a:prstGeom>
        </p:spPr>
      </p:pic>
    </p:spTree>
    <p:extLst>
      <p:ext uri="{BB962C8B-B14F-4D97-AF65-F5344CB8AC3E}">
        <p14:creationId xmlns:p14="http://schemas.microsoft.com/office/powerpoint/2010/main" val="6921643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F01BFB-38A4-1C13-FDF8-53FD706D8026}"/>
              </a:ext>
            </a:extLst>
          </p:cNvPr>
          <p:cNvSpPr>
            <a:spLocks noGrp="1"/>
          </p:cNvSpPr>
          <p:nvPr>
            <p:ph type="title"/>
          </p:nvPr>
        </p:nvSpPr>
        <p:spPr/>
        <p:txBody>
          <a:bodyPr/>
          <a:lstStyle/>
          <a:p>
            <a:r>
              <a:rPr lang="en-IN" dirty="0"/>
              <a:t>Bivariate analysis</a:t>
            </a:r>
          </a:p>
        </p:txBody>
      </p:sp>
      <p:sp>
        <p:nvSpPr>
          <p:cNvPr id="3" name="Content Placeholder 2">
            <a:extLst>
              <a:ext uri="{FF2B5EF4-FFF2-40B4-BE49-F238E27FC236}">
                <a16:creationId xmlns:a16="http://schemas.microsoft.com/office/drawing/2014/main" id="{7B0CDF67-CE13-68C3-7155-231079E33ECA}"/>
              </a:ext>
            </a:extLst>
          </p:cNvPr>
          <p:cNvSpPr>
            <a:spLocks noGrp="1"/>
          </p:cNvSpPr>
          <p:nvPr>
            <p:ph idx="1"/>
          </p:nvPr>
        </p:nvSpPr>
        <p:spPr>
          <a:xfrm>
            <a:off x="685800" y="2194560"/>
            <a:ext cx="4328962" cy="4024125"/>
          </a:xfrm>
        </p:spPr>
        <p:txBody>
          <a:bodyPr/>
          <a:lstStyle/>
          <a:p>
            <a:r>
              <a:rPr lang="en-US" dirty="0"/>
              <a:t>Observations:</a:t>
            </a:r>
          </a:p>
          <a:p>
            <a:r>
              <a:rPr lang="en-US" dirty="0"/>
              <a:t>It is clear that interest rate is increasing with loan amount increase.</a:t>
            </a:r>
          </a:p>
          <a:p>
            <a:r>
              <a:rPr lang="en-US" dirty="0"/>
              <a:t> probably when loan amount is more it is taken for longer loan term, we saw earlier that longer the loan term more the interest rate.</a:t>
            </a:r>
            <a:endParaRPr lang="en-IN" dirty="0"/>
          </a:p>
        </p:txBody>
      </p:sp>
      <p:pic>
        <p:nvPicPr>
          <p:cNvPr id="4" name="Picture 3">
            <a:extLst>
              <a:ext uri="{FF2B5EF4-FFF2-40B4-BE49-F238E27FC236}">
                <a16:creationId xmlns:a16="http://schemas.microsoft.com/office/drawing/2014/main" id="{DD49A1C5-640D-340F-1C4D-41D0F549FB4D}"/>
              </a:ext>
            </a:extLst>
          </p:cNvPr>
          <p:cNvPicPr>
            <a:picLocks noChangeAspect="1"/>
          </p:cNvPicPr>
          <p:nvPr/>
        </p:nvPicPr>
        <p:blipFill>
          <a:blip r:embed="rId2"/>
          <a:stretch>
            <a:fillRect/>
          </a:stretch>
        </p:blipFill>
        <p:spPr>
          <a:xfrm>
            <a:off x="5188016" y="1780830"/>
            <a:ext cx="6672413" cy="4851583"/>
          </a:xfrm>
          <a:prstGeom prst="rect">
            <a:avLst/>
          </a:prstGeom>
        </p:spPr>
      </p:pic>
    </p:spTree>
    <p:extLst>
      <p:ext uri="{BB962C8B-B14F-4D97-AF65-F5344CB8AC3E}">
        <p14:creationId xmlns:p14="http://schemas.microsoft.com/office/powerpoint/2010/main" val="428275917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42D9E4-FBDB-E489-539D-0135A3FBF872}"/>
              </a:ext>
            </a:extLst>
          </p:cNvPr>
          <p:cNvSpPr>
            <a:spLocks noGrp="1"/>
          </p:cNvSpPr>
          <p:nvPr>
            <p:ph type="title"/>
          </p:nvPr>
        </p:nvSpPr>
        <p:spPr/>
        <p:txBody>
          <a:bodyPr/>
          <a:lstStyle/>
          <a:p>
            <a:r>
              <a:rPr lang="en-IN" dirty="0"/>
              <a:t>Bivariate Analysis</a:t>
            </a:r>
          </a:p>
        </p:txBody>
      </p:sp>
      <p:sp>
        <p:nvSpPr>
          <p:cNvPr id="3" name="Content Placeholder 2">
            <a:extLst>
              <a:ext uri="{FF2B5EF4-FFF2-40B4-BE49-F238E27FC236}">
                <a16:creationId xmlns:a16="http://schemas.microsoft.com/office/drawing/2014/main" id="{9BB32A08-145A-7073-1D7C-75E98252BC60}"/>
              </a:ext>
            </a:extLst>
          </p:cNvPr>
          <p:cNvSpPr>
            <a:spLocks noGrp="1"/>
          </p:cNvSpPr>
          <p:nvPr>
            <p:ph idx="1"/>
          </p:nvPr>
        </p:nvSpPr>
        <p:spPr>
          <a:xfrm>
            <a:off x="685800" y="2194560"/>
            <a:ext cx="4059455" cy="4024125"/>
          </a:xfrm>
        </p:spPr>
        <p:txBody>
          <a:bodyPr/>
          <a:lstStyle/>
          <a:p>
            <a:r>
              <a:rPr lang="en-US" dirty="0"/>
              <a:t>Observations:</a:t>
            </a:r>
          </a:p>
          <a:p>
            <a:r>
              <a:rPr lang="en-US" dirty="0"/>
              <a:t> If your DTI is low enough you may get a lower interest rate.</a:t>
            </a:r>
          </a:p>
          <a:p>
            <a:r>
              <a:rPr lang="en-US" dirty="0"/>
              <a:t> Plot shows no significant variation but there is slight increase in interest rate with increase in DTI.</a:t>
            </a:r>
            <a:endParaRPr lang="en-IN" dirty="0"/>
          </a:p>
        </p:txBody>
      </p:sp>
      <p:pic>
        <p:nvPicPr>
          <p:cNvPr id="4" name="Picture 3">
            <a:extLst>
              <a:ext uri="{FF2B5EF4-FFF2-40B4-BE49-F238E27FC236}">
                <a16:creationId xmlns:a16="http://schemas.microsoft.com/office/drawing/2014/main" id="{5292B6AF-37CD-1218-6981-B68010F9D1AB}"/>
              </a:ext>
            </a:extLst>
          </p:cNvPr>
          <p:cNvPicPr>
            <a:picLocks noChangeAspect="1"/>
          </p:cNvPicPr>
          <p:nvPr/>
        </p:nvPicPr>
        <p:blipFill>
          <a:blip r:embed="rId2"/>
          <a:stretch>
            <a:fillRect/>
          </a:stretch>
        </p:blipFill>
        <p:spPr>
          <a:xfrm>
            <a:off x="5342021" y="1736909"/>
            <a:ext cx="6633912" cy="4721644"/>
          </a:xfrm>
          <a:prstGeom prst="rect">
            <a:avLst/>
          </a:prstGeom>
        </p:spPr>
      </p:pic>
    </p:spTree>
    <p:extLst>
      <p:ext uri="{BB962C8B-B14F-4D97-AF65-F5344CB8AC3E}">
        <p14:creationId xmlns:p14="http://schemas.microsoft.com/office/powerpoint/2010/main" val="178348800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B7E2F0-13D3-1059-8412-09F843A39A8B}"/>
              </a:ext>
            </a:extLst>
          </p:cNvPr>
          <p:cNvSpPr>
            <a:spLocks noGrp="1"/>
          </p:cNvSpPr>
          <p:nvPr>
            <p:ph type="title"/>
          </p:nvPr>
        </p:nvSpPr>
        <p:spPr/>
        <p:txBody>
          <a:bodyPr/>
          <a:lstStyle/>
          <a:p>
            <a:r>
              <a:rPr lang="en-IN" dirty="0"/>
              <a:t>Bivariate analysis</a:t>
            </a:r>
          </a:p>
        </p:txBody>
      </p:sp>
      <p:sp>
        <p:nvSpPr>
          <p:cNvPr id="3" name="Content Placeholder 2">
            <a:extLst>
              <a:ext uri="{FF2B5EF4-FFF2-40B4-BE49-F238E27FC236}">
                <a16:creationId xmlns:a16="http://schemas.microsoft.com/office/drawing/2014/main" id="{91A9E194-387B-719F-52F3-5168BAFC0E9E}"/>
              </a:ext>
            </a:extLst>
          </p:cNvPr>
          <p:cNvSpPr>
            <a:spLocks noGrp="1"/>
          </p:cNvSpPr>
          <p:nvPr>
            <p:ph idx="1"/>
          </p:nvPr>
        </p:nvSpPr>
        <p:spPr>
          <a:xfrm>
            <a:off x="685800" y="2194560"/>
            <a:ext cx="3857324" cy="4024125"/>
          </a:xfrm>
        </p:spPr>
        <p:txBody>
          <a:bodyPr/>
          <a:lstStyle/>
          <a:p>
            <a:r>
              <a:rPr lang="en-US" dirty="0"/>
              <a:t>Observations:</a:t>
            </a:r>
          </a:p>
          <a:p>
            <a:r>
              <a:rPr lang="en-US" dirty="0"/>
              <a:t>Higher percentage of loan amount is recovered when annual income is high.</a:t>
            </a:r>
          </a:p>
          <a:p>
            <a:r>
              <a:rPr lang="en-US" dirty="0"/>
              <a:t>Plot shows no significant variation but there is slight increase in recovery percentage with increase in annual income.</a:t>
            </a:r>
            <a:endParaRPr lang="en-IN" dirty="0"/>
          </a:p>
        </p:txBody>
      </p:sp>
      <p:pic>
        <p:nvPicPr>
          <p:cNvPr id="4" name="Picture 3">
            <a:extLst>
              <a:ext uri="{FF2B5EF4-FFF2-40B4-BE49-F238E27FC236}">
                <a16:creationId xmlns:a16="http://schemas.microsoft.com/office/drawing/2014/main" id="{BE3C8F11-9124-0A44-727F-EEE4A060C2B2}"/>
              </a:ext>
            </a:extLst>
          </p:cNvPr>
          <p:cNvPicPr>
            <a:picLocks noChangeAspect="1"/>
          </p:cNvPicPr>
          <p:nvPr/>
        </p:nvPicPr>
        <p:blipFill>
          <a:blip r:embed="rId2"/>
          <a:stretch>
            <a:fillRect/>
          </a:stretch>
        </p:blipFill>
        <p:spPr>
          <a:xfrm>
            <a:off x="4875977" y="2057401"/>
            <a:ext cx="7044946" cy="4036226"/>
          </a:xfrm>
          <a:prstGeom prst="rect">
            <a:avLst/>
          </a:prstGeom>
        </p:spPr>
      </p:pic>
    </p:spTree>
    <p:extLst>
      <p:ext uri="{BB962C8B-B14F-4D97-AF65-F5344CB8AC3E}">
        <p14:creationId xmlns:p14="http://schemas.microsoft.com/office/powerpoint/2010/main" val="405051151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F6396A-C4B3-6945-50B7-A402C1692612}"/>
              </a:ext>
            </a:extLst>
          </p:cNvPr>
          <p:cNvSpPr>
            <a:spLocks noGrp="1"/>
          </p:cNvSpPr>
          <p:nvPr>
            <p:ph type="title"/>
          </p:nvPr>
        </p:nvSpPr>
        <p:spPr/>
        <p:txBody>
          <a:bodyPr/>
          <a:lstStyle/>
          <a:p>
            <a:r>
              <a:rPr lang="en-IN" dirty="0"/>
              <a:t>Bivariate analysis</a:t>
            </a:r>
          </a:p>
        </p:txBody>
      </p:sp>
      <p:sp>
        <p:nvSpPr>
          <p:cNvPr id="3" name="Content Placeholder 2">
            <a:extLst>
              <a:ext uri="{FF2B5EF4-FFF2-40B4-BE49-F238E27FC236}">
                <a16:creationId xmlns:a16="http://schemas.microsoft.com/office/drawing/2014/main" id="{4B00199C-A104-E8A2-5CEC-4BE707715348}"/>
              </a:ext>
            </a:extLst>
          </p:cNvPr>
          <p:cNvSpPr>
            <a:spLocks noGrp="1"/>
          </p:cNvSpPr>
          <p:nvPr>
            <p:ph idx="1"/>
          </p:nvPr>
        </p:nvSpPr>
        <p:spPr>
          <a:xfrm>
            <a:off x="685800" y="2194560"/>
            <a:ext cx="4685097" cy="4024125"/>
          </a:xfrm>
        </p:spPr>
        <p:txBody>
          <a:bodyPr/>
          <a:lstStyle/>
          <a:p>
            <a:r>
              <a:rPr lang="en-US" dirty="0"/>
              <a:t> Observations:</a:t>
            </a:r>
          </a:p>
          <a:p>
            <a:r>
              <a:rPr lang="en-US" dirty="0"/>
              <a:t> From this we can conclude that the ones getting 'charged off' have lower annual incomes than the ones who are  paid fully' for each and every grade (i.e. at same interest range)</a:t>
            </a:r>
            <a:endParaRPr lang="en-IN" dirty="0"/>
          </a:p>
        </p:txBody>
      </p:sp>
      <p:pic>
        <p:nvPicPr>
          <p:cNvPr id="4" name="Picture 3">
            <a:extLst>
              <a:ext uri="{FF2B5EF4-FFF2-40B4-BE49-F238E27FC236}">
                <a16:creationId xmlns:a16="http://schemas.microsoft.com/office/drawing/2014/main" id="{B662B39E-6340-E06C-9E6D-63EB84735A10}"/>
              </a:ext>
            </a:extLst>
          </p:cNvPr>
          <p:cNvPicPr>
            <a:picLocks noChangeAspect="1"/>
          </p:cNvPicPr>
          <p:nvPr/>
        </p:nvPicPr>
        <p:blipFill>
          <a:blip r:embed="rId2"/>
          <a:stretch>
            <a:fillRect/>
          </a:stretch>
        </p:blipFill>
        <p:spPr>
          <a:xfrm>
            <a:off x="5429250" y="2194560"/>
            <a:ext cx="6762750" cy="4238625"/>
          </a:xfrm>
          <a:prstGeom prst="rect">
            <a:avLst/>
          </a:prstGeom>
        </p:spPr>
      </p:pic>
    </p:spTree>
    <p:extLst>
      <p:ext uri="{BB962C8B-B14F-4D97-AF65-F5344CB8AC3E}">
        <p14:creationId xmlns:p14="http://schemas.microsoft.com/office/powerpoint/2010/main" val="151925604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D18E6E-136B-756F-763D-E213424BFF4B}"/>
              </a:ext>
            </a:extLst>
          </p:cNvPr>
          <p:cNvSpPr>
            <a:spLocks noGrp="1"/>
          </p:cNvSpPr>
          <p:nvPr>
            <p:ph type="title"/>
          </p:nvPr>
        </p:nvSpPr>
        <p:spPr/>
        <p:txBody>
          <a:bodyPr/>
          <a:lstStyle/>
          <a:p>
            <a:r>
              <a:rPr lang="en-IN" dirty="0"/>
              <a:t>Bivariate analysis</a:t>
            </a:r>
          </a:p>
        </p:txBody>
      </p:sp>
      <p:sp>
        <p:nvSpPr>
          <p:cNvPr id="3" name="Content Placeholder 2">
            <a:extLst>
              <a:ext uri="{FF2B5EF4-FFF2-40B4-BE49-F238E27FC236}">
                <a16:creationId xmlns:a16="http://schemas.microsoft.com/office/drawing/2014/main" id="{5ABCEB2A-C63B-ECCA-B344-A5EC26A87F22}"/>
              </a:ext>
            </a:extLst>
          </p:cNvPr>
          <p:cNvSpPr>
            <a:spLocks noGrp="1"/>
          </p:cNvSpPr>
          <p:nvPr>
            <p:ph idx="1"/>
          </p:nvPr>
        </p:nvSpPr>
        <p:spPr>
          <a:xfrm>
            <a:off x="685800" y="2194560"/>
            <a:ext cx="3915076" cy="4024125"/>
          </a:xfrm>
        </p:spPr>
        <p:txBody>
          <a:bodyPr/>
          <a:lstStyle/>
          <a:p>
            <a:r>
              <a:rPr lang="en-US" dirty="0"/>
              <a:t>Observations:</a:t>
            </a:r>
          </a:p>
          <a:p>
            <a:r>
              <a:rPr lang="en-US" dirty="0"/>
              <a:t> Plot shows interest rate is increasing slowly with increase in year.</a:t>
            </a:r>
            <a:endParaRPr lang="en-IN" dirty="0"/>
          </a:p>
        </p:txBody>
      </p:sp>
      <p:pic>
        <p:nvPicPr>
          <p:cNvPr id="4" name="Picture 3">
            <a:extLst>
              <a:ext uri="{FF2B5EF4-FFF2-40B4-BE49-F238E27FC236}">
                <a16:creationId xmlns:a16="http://schemas.microsoft.com/office/drawing/2014/main" id="{23C5294F-6EC4-FA5F-F778-80CB0FA27880}"/>
              </a:ext>
            </a:extLst>
          </p:cNvPr>
          <p:cNvPicPr>
            <a:picLocks noChangeAspect="1"/>
          </p:cNvPicPr>
          <p:nvPr/>
        </p:nvPicPr>
        <p:blipFill>
          <a:blip r:embed="rId2"/>
          <a:stretch>
            <a:fillRect/>
          </a:stretch>
        </p:blipFill>
        <p:spPr>
          <a:xfrm>
            <a:off x="4600875" y="1876926"/>
            <a:ext cx="7086299" cy="4938211"/>
          </a:xfrm>
          <a:prstGeom prst="rect">
            <a:avLst/>
          </a:prstGeom>
        </p:spPr>
      </p:pic>
    </p:spTree>
    <p:extLst>
      <p:ext uri="{BB962C8B-B14F-4D97-AF65-F5344CB8AC3E}">
        <p14:creationId xmlns:p14="http://schemas.microsoft.com/office/powerpoint/2010/main" val="405888296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511766-E918-54B0-6CEF-F06F9DCB6D16}"/>
              </a:ext>
            </a:extLst>
          </p:cNvPr>
          <p:cNvSpPr>
            <a:spLocks noGrp="1"/>
          </p:cNvSpPr>
          <p:nvPr>
            <p:ph type="title"/>
          </p:nvPr>
        </p:nvSpPr>
        <p:spPr/>
        <p:txBody>
          <a:bodyPr/>
          <a:lstStyle/>
          <a:p>
            <a:r>
              <a:rPr lang="en-IN" dirty="0"/>
              <a:t>multivariate analysis</a:t>
            </a:r>
          </a:p>
        </p:txBody>
      </p:sp>
      <p:sp>
        <p:nvSpPr>
          <p:cNvPr id="3" name="Content Placeholder 2">
            <a:extLst>
              <a:ext uri="{FF2B5EF4-FFF2-40B4-BE49-F238E27FC236}">
                <a16:creationId xmlns:a16="http://schemas.microsoft.com/office/drawing/2014/main" id="{DEA0E45B-DC01-F511-C060-F52FB79EC92D}"/>
              </a:ext>
            </a:extLst>
          </p:cNvPr>
          <p:cNvSpPr>
            <a:spLocks noGrp="1"/>
          </p:cNvSpPr>
          <p:nvPr>
            <p:ph idx="1"/>
          </p:nvPr>
        </p:nvSpPr>
        <p:spPr>
          <a:xfrm>
            <a:off x="685800" y="2194560"/>
            <a:ext cx="4203834" cy="4024125"/>
          </a:xfrm>
        </p:spPr>
        <p:txBody>
          <a:bodyPr/>
          <a:lstStyle/>
          <a:p>
            <a:r>
              <a:rPr lang="en-US" dirty="0"/>
              <a:t>Observation:</a:t>
            </a:r>
          </a:p>
          <a:p>
            <a:r>
              <a:rPr lang="en-US" dirty="0"/>
              <a:t> Higher the interest rate higher charged off ratio</a:t>
            </a:r>
          </a:p>
          <a:p>
            <a:r>
              <a:rPr lang="en-US" dirty="0"/>
              <a:t> Higher the annual income higher the loan amount slightly.</a:t>
            </a:r>
          </a:p>
          <a:p>
            <a:r>
              <a:rPr lang="en-US" dirty="0"/>
              <a:t> increase in number of charged off with increase in year.</a:t>
            </a:r>
          </a:p>
          <a:p>
            <a:r>
              <a:rPr lang="en-US" dirty="0"/>
              <a:t> interest rate is increasing with loan amount increase</a:t>
            </a:r>
            <a:endParaRPr lang="en-IN" dirty="0"/>
          </a:p>
        </p:txBody>
      </p:sp>
      <p:pic>
        <p:nvPicPr>
          <p:cNvPr id="4" name="Picture 3">
            <a:extLst>
              <a:ext uri="{FF2B5EF4-FFF2-40B4-BE49-F238E27FC236}">
                <a16:creationId xmlns:a16="http://schemas.microsoft.com/office/drawing/2014/main" id="{9B993D7D-5BA2-0CDB-3014-3D56D6CEAC3F}"/>
              </a:ext>
            </a:extLst>
          </p:cNvPr>
          <p:cNvPicPr>
            <a:picLocks noChangeAspect="1"/>
          </p:cNvPicPr>
          <p:nvPr/>
        </p:nvPicPr>
        <p:blipFill>
          <a:blip r:embed="rId2"/>
          <a:stretch>
            <a:fillRect/>
          </a:stretch>
        </p:blipFill>
        <p:spPr>
          <a:xfrm flipH="1">
            <a:off x="6684494" y="2194560"/>
            <a:ext cx="4854132" cy="4387174"/>
          </a:xfrm>
          <a:prstGeom prst="rect">
            <a:avLst/>
          </a:prstGeom>
        </p:spPr>
      </p:pic>
    </p:spTree>
    <p:extLst>
      <p:ext uri="{BB962C8B-B14F-4D97-AF65-F5344CB8AC3E}">
        <p14:creationId xmlns:p14="http://schemas.microsoft.com/office/powerpoint/2010/main" val="93309638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34DF74-518E-182E-9799-E47EB502F76A}"/>
              </a:ext>
            </a:extLst>
          </p:cNvPr>
          <p:cNvSpPr>
            <a:spLocks noGrp="1"/>
          </p:cNvSpPr>
          <p:nvPr>
            <p:ph type="title"/>
          </p:nvPr>
        </p:nvSpPr>
        <p:spPr/>
        <p:txBody>
          <a:bodyPr/>
          <a:lstStyle/>
          <a:p>
            <a:r>
              <a:rPr lang="en-IN" dirty="0"/>
              <a:t>Multivariate analysis</a:t>
            </a:r>
          </a:p>
        </p:txBody>
      </p:sp>
      <p:sp>
        <p:nvSpPr>
          <p:cNvPr id="3" name="Content Placeholder 2">
            <a:extLst>
              <a:ext uri="{FF2B5EF4-FFF2-40B4-BE49-F238E27FC236}">
                <a16:creationId xmlns:a16="http://schemas.microsoft.com/office/drawing/2014/main" id="{5A4A2D91-9BCD-DC30-BA1B-6755D24F6EF2}"/>
              </a:ext>
            </a:extLst>
          </p:cNvPr>
          <p:cNvSpPr>
            <a:spLocks noGrp="1"/>
          </p:cNvSpPr>
          <p:nvPr>
            <p:ph idx="1"/>
          </p:nvPr>
        </p:nvSpPr>
        <p:spPr>
          <a:xfrm>
            <a:off x="685800" y="2194560"/>
            <a:ext cx="4000500" cy="4024125"/>
          </a:xfrm>
        </p:spPr>
        <p:txBody>
          <a:bodyPr/>
          <a:lstStyle/>
          <a:p>
            <a:r>
              <a:rPr lang="en-US" dirty="0"/>
              <a:t> Observation:</a:t>
            </a:r>
          </a:p>
          <a:p>
            <a:r>
              <a:rPr lang="en-US" dirty="0"/>
              <a:t>Higher the interest rate higher charged off ratio</a:t>
            </a:r>
          </a:p>
          <a:p>
            <a:r>
              <a:rPr lang="en-US" dirty="0"/>
              <a:t> Higher the annual income higher the loan amount slightly</a:t>
            </a:r>
          </a:p>
          <a:p>
            <a:r>
              <a:rPr lang="en-US" dirty="0"/>
              <a:t> Interest rate is increasing with loan amount increase this results in high charged off.</a:t>
            </a:r>
          </a:p>
          <a:p>
            <a:endParaRPr lang="en-IN" dirty="0"/>
          </a:p>
        </p:txBody>
      </p:sp>
      <p:pic>
        <p:nvPicPr>
          <p:cNvPr id="4" name="Picture 3">
            <a:extLst>
              <a:ext uri="{FF2B5EF4-FFF2-40B4-BE49-F238E27FC236}">
                <a16:creationId xmlns:a16="http://schemas.microsoft.com/office/drawing/2014/main" id="{B8122658-1D1A-A8FC-1DFD-4C8C66336A2C}"/>
              </a:ext>
            </a:extLst>
          </p:cNvPr>
          <p:cNvPicPr>
            <a:picLocks noChangeAspect="1"/>
          </p:cNvPicPr>
          <p:nvPr/>
        </p:nvPicPr>
        <p:blipFill>
          <a:blip r:embed="rId2"/>
          <a:stretch>
            <a:fillRect/>
          </a:stretch>
        </p:blipFill>
        <p:spPr>
          <a:xfrm>
            <a:off x="5392525" y="1828800"/>
            <a:ext cx="6113675" cy="4389885"/>
          </a:xfrm>
          <a:prstGeom prst="rect">
            <a:avLst/>
          </a:prstGeom>
        </p:spPr>
      </p:pic>
    </p:spTree>
    <p:extLst>
      <p:ext uri="{BB962C8B-B14F-4D97-AF65-F5344CB8AC3E}">
        <p14:creationId xmlns:p14="http://schemas.microsoft.com/office/powerpoint/2010/main" val="311244118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95161-9A58-4ADA-6501-E7C06A2AB81C}"/>
              </a:ext>
            </a:extLst>
          </p:cNvPr>
          <p:cNvSpPr>
            <a:spLocks noGrp="1"/>
          </p:cNvSpPr>
          <p:nvPr>
            <p:ph type="title"/>
          </p:nvPr>
        </p:nvSpPr>
        <p:spPr/>
        <p:txBody>
          <a:bodyPr/>
          <a:lstStyle/>
          <a:p>
            <a:r>
              <a:rPr lang="en-IN" dirty="0"/>
              <a:t>conclusion</a:t>
            </a:r>
          </a:p>
        </p:txBody>
      </p:sp>
      <p:sp>
        <p:nvSpPr>
          <p:cNvPr id="3" name="Content Placeholder 2">
            <a:extLst>
              <a:ext uri="{FF2B5EF4-FFF2-40B4-BE49-F238E27FC236}">
                <a16:creationId xmlns:a16="http://schemas.microsoft.com/office/drawing/2014/main" id="{E94A7C4B-A8ED-8163-60AB-8F45A0C34884}"/>
              </a:ext>
            </a:extLst>
          </p:cNvPr>
          <p:cNvSpPr>
            <a:spLocks noGrp="1"/>
          </p:cNvSpPr>
          <p:nvPr>
            <p:ph idx="1"/>
          </p:nvPr>
        </p:nvSpPr>
        <p:spPr/>
        <p:txBody>
          <a:bodyPr>
            <a:normAutofit fontScale="85000" lnSpcReduction="20000"/>
          </a:bodyPr>
          <a:lstStyle/>
          <a:p>
            <a:r>
              <a:rPr lang="en-US" dirty="0"/>
              <a:t>Based on the analysis of the data, some possible recommendations are:</a:t>
            </a:r>
          </a:p>
          <a:p>
            <a:endParaRPr lang="en-US" dirty="0"/>
          </a:p>
          <a:p>
            <a:pPr algn="just"/>
            <a:r>
              <a:rPr lang="en-US" dirty="0"/>
              <a:t>Lower interest rates for higher loan amounts: The data shows that most of the loan amounts are in the range of 5000 - 15000, and the interest rates increase sharply after the 75th percentile. This may discourage borrowers from taking larger loans or make them default on their payments. Lowering the interest rates for higher loan amounts may attract more customers and reduce the risk of default.</a:t>
            </a:r>
          </a:p>
          <a:p>
            <a:pPr algn="just"/>
            <a:r>
              <a:rPr lang="en-US" dirty="0"/>
              <a:t>Focus on credit grade and employment status: The data shows that the credit grade and the employment status are important factors that affect the loan status. Borrowers with higher credit grades and full-time employment are more likely to pay back their loans. Focusing on these segments may improve the quality and profitability of the loans.</a:t>
            </a:r>
          </a:p>
          <a:p>
            <a:pPr algn="just"/>
            <a:r>
              <a:rPr lang="en-US" dirty="0"/>
              <a:t>Expand the loan purpose categories: The data shows that the loan purpose is a categorical variable with 14 values, but most of the loans are for debt consolidation, credit card, or other purposes. Expanding the loan purpose categories may help to understand the needs and preferences of the borrowers better and offer more tailored products and services.</a:t>
            </a:r>
            <a:endParaRPr lang="en-IN" dirty="0"/>
          </a:p>
        </p:txBody>
      </p:sp>
    </p:spTree>
    <p:extLst>
      <p:ext uri="{BB962C8B-B14F-4D97-AF65-F5344CB8AC3E}">
        <p14:creationId xmlns:p14="http://schemas.microsoft.com/office/powerpoint/2010/main" val="17205349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2A9529-61F1-16D1-440E-E973483C47DD}"/>
              </a:ext>
            </a:extLst>
          </p:cNvPr>
          <p:cNvSpPr>
            <a:spLocks noGrp="1"/>
          </p:cNvSpPr>
          <p:nvPr>
            <p:ph type="title"/>
          </p:nvPr>
        </p:nvSpPr>
        <p:spPr/>
        <p:txBody>
          <a:bodyPr/>
          <a:lstStyle/>
          <a:p>
            <a:r>
              <a:rPr lang="en-IN" dirty="0"/>
              <a:t>Data analysis</a:t>
            </a:r>
          </a:p>
        </p:txBody>
      </p:sp>
      <p:sp>
        <p:nvSpPr>
          <p:cNvPr id="3" name="Content Placeholder 2">
            <a:extLst>
              <a:ext uri="{FF2B5EF4-FFF2-40B4-BE49-F238E27FC236}">
                <a16:creationId xmlns:a16="http://schemas.microsoft.com/office/drawing/2014/main" id="{D1CB0C5E-8AA7-7A2D-CEA7-19E92C6CF7D8}"/>
              </a:ext>
            </a:extLst>
          </p:cNvPr>
          <p:cNvSpPr>
            <a:spLocks noGrp="1"/>
          </p:cNvSpPr>
          <p:nvPr>
            <p:ph idx="1"/>
          </p:nvPr>
        </p:nvSpPr>
        <p:spPr/>
        <p:txBody>
          <a:bodyPr/>
          <a:lstStyle/>
          <a:p>
            <a:r>
              <a:rPr lang="en-IN" dirty="0"/>
              <a:t>Following types of data analysis was done:-</a:t>
            </a:r>
          </a:p>
          <a:p>
            <a:r>
              <a:rPr lang="en-IN" dirty="0"/>
              <a:t>1. Univariate Analysis.</a:t>
            </a:r>
          </a:p>
          <a:p>
            <a:r>
              <a:rPr lang="en-IN" dirty="0"/>
              <a:t>2. Segmented Univariate Analysis.</a:t>
            </a:r>
          </a:p>
          <a:p>
            <a:r>
              <a:rPr lang="en-IN" dirty="0"/>
              <a:t>3. Bivariate Analysis.</a:t>
            </a:r>
          </a:p>
          <a:p>
            <a:r>
              <a:rPr lang="en-IN" dirty="0"/>
              <a:t>4. Multivariate Analysis.</a:t>
            </a:r>
          </a:p>
        </p:txBody>
      </p:sp>
    </p:spTree>
    <p:extLst>
      <p:ext uri="{BB962C8B-B14F-4D97-AF65-F5344CB8AC3E}">
        <p14:creationId xmlns:p14="http://schemas.microsoft.com/office/powerpoint/2010/main" val="42300686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8DB60C-7A48-650D-B4BF-39FD7D9714A5}"/>
              </a:ext>
            </a:extLst>
          </p:cNvPr>
          <p:cNvSpPr>
            <a:spLocks noGrp="1"/>
          </p:cNvSpPr>
          <p:nvPr>
            <p:ph type="title"/>
          </p:nvPr>
        </p:nvSpPr>
        <p:spPr/>
        <p:txBody>
          <a:bodyPr/>
          <a:lstStyle/>
          <a:p>
            <a:r>
              <a:rPr lang="en-IN" dirty="0"/>
              <a:t>Univariate Analysis </a:t>
            </a:r>
          </a:p>
        </p:txBody>
      </p:sp>
      <p:sp>
        <p:nvSpPr>
          <p:cNvPr id="3" name="Content Placeholder 2">
            <a:extLst>
              <a:ext uri="{FF2B5EF4-FFF2-40B4-BE49-F238E27FC236}">
                <a16:creationId xmlns:a16="http://schemas.microsoft.com/office/drawing/2014/main" id="{70AE9BC0-DC65-051D-ED02-5602BDBBC4D1}"/>
              </a:ext>
            </a:extLst>
          </p:cNvPr>
          <p:cNvSpPr>
            <a:spLocks noGrp="1"/>
          </p:cNvSpPr>
          <p:nvPr>
            <p:ph idx="1"/>
          </p:nvPr>
        </p:nvSpPr>
        <p:spPr>
          <a:xfrm>
            <a:off x="685800" y="2194560"/>
            <a:ext cx="4300086" cy="4024125"/>
          </a:xfrm>
        </p:spPr>
        <p:txBody>
          <a:bodyPr/>
          <a:lstStyle/>
          <a:p>
            <a:r>
              <a:rPr lang="en-IN" sz="2400" b="1" dirty="0"/>
              <a:t>Analysis of interest rate.</a:t>
            </a:r>
          </a:p>
          <a:p>
            <a:r>
              <a:rPr lang="en-US" dirty="0"/>
              <a:t> </a:t>
            </a:r>
            <a:r>
              <a:rPr lang="en-US" sz="1800" dirty="0"/>
              <a:t>Average interest rate is 12 %</a:t>
            </a:r>
          </a:p>
          <a:p>
            <a:r>
              <a:rPr lang="en-US" sz="1800" dirty="0"/>
              <a:t>After 75% percentile interest rate zoomed to 25% from 15%.</a:t>
            </a:r>
            <a:endParaRPr lang="en-IN" sz="1800" dirty="0"/>
          </a:p>
          <a:p>
            <a:endParaRPr lang="en-IN" dirty="0"/>
          </a:p>
        </p:txBody>
      </p:sp>
      <p:pic>
        <p:nvPicPr>
          <p:cNvPr id="1028" name="Picture 4">
            <a:extLst>
              <a:ext uri="{FF2B5EF4-FFF2-40B4-BE49-F238E27FC236}">
                <a16:creationId xmlns:a16="http://schemas.microsoft.com/office/drawing/2014/main" id="{9155CD4E-3F99-FC55-0484-49D22CECA9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80008" y="2194560"/>
            <a:ext cx="5295900" cy="3933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1517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9282EE-037C-8371-F38B-3655DAE29653}"/>
              </a:ext>
            </a:extLst>
          </p:cNvPr>
          <p:cNvSpPr>
            <a:spLocks noGrp="1"/>
          </p:cNvSpPr>
          <p:nvPr>
            <p:ph type="title"/>
          </p:nvPr>
        </p:nvSpPr>
        <p:spPr>
          <a:xfrm>
            <a:off x="2832409" y="764372"/>
            <a:ext cx="8976981" cy="1420563"/>
          </a:xfrm>
        </p:spPr>
        <p:txBody>
          <a:bodyPr/>
          <a:lstStyle/>
          <a:p>
            <a:r>
              <a:rPr lang="en-IN" dirty="0"/>
              <a:t>Univariate analysis</a:t>
            </a:r>
          </a:p>
        </p:txBody>
      </p:sp>
      <p:pic>
        <p:nvPicPr>
          <p:cNvPr id="2050" name="Picture 2">
            <a:extLst>
              <a:ext uri="{FF2B5EF4-FFF2-40B4-BE49-F238E27FC236}">
                <a16:creationId xmlns:a16="http://schemas.microsoft.com/office/drawing/2014/main" id="{957E5EEE-E18D-6E26-1527-69B3E4D7012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06392" y="2625290"/>
            <a:ext cx="11280808" cy="27036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88247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C516C1-7A0C-B72C-B7CF-3802A137A8DC}"/>
              </a:ext>
            </a:extLst>
          </p:cNvPr>
          <p:cNvSpPr>
            <a:spLocks noGrp="1"/>
          </p:cNvSpPr>
          <p:nvPr>
            <p:ph type="title"/>
          </p:nvPr>
        </p:nvSpPr>
        <p:spPr/>
        <p:txBody>
          <a:bodyPr/>
          <a:lstStyle/>
          <a:p>
            <a:r>
              <a:rPr lang="en-IN" dirty="0"/>
              <a:t>Univariate analysis</a:t>
            </a:r>
          </a:p>
        </p:txBody>
      </p:sp>
      <p:sp>
        <p:nvSpPr>
          <p:cNvPr id="3" name="Content Placeholder 2">
            <a:extLst>
              <a:ext uri="{FF2B5EF4-FFF2-40B4-BE49-F238E27FC236}">
                <a16:creationId xmlns:a16="http://schemas.microsoft.com/office/drawing/2014/main" id="{7279E251-B880-3F00-260C-F79F32E8EA04}"/>
              </a:ext>
            </a:extLst>
          </p:cNvPr>
          <p:cNvSpPr>
            <a:spLocks noGrp="1"/>
          </p:cNvSpPr>
          <p:nvPr>
            <p:ph idx="1"/>
          </p:nvPr>
        </p:nvSpPr>
        <p:spPr/>
        <p:txBody>
          <a:bodyPr/>
          <a:lstStyle/>
          <a:p>
            <a:r>
              <a:rPr lang="en-US" dirty="0"/>
              <a:t>Observation: </a:t>
            </a:r>
          </a:p>
          <a:p>
            <a:r>
              <a:rPr lang="en-US" dirty="0"/>
              <a:t> Distribution of amounts for all three looks very much similar.</a:t>
            </a:r>
          </a:p>
          <a:p>
            <a:r>
              <a:rPr lang="en-US" dirty="0"/>
              <a:t>We will work with only loan amount column for rest of our analysis</a:t>
            </a:r>
            <a:endParaRPr lang="en-IN" dirty="0"/>
          </a:p>
        </p:txBody>
      </p:sp>
    </p:spTree>
    <p:extLst>
      <p:ext uri="{BB962C8B-B14F-4D97-AF65-F5344CB8AC3E}">
        <p14:creationId xmlns:p14="http://schemas.microsoft.com/office/powerpoint/2010/main" val="37556032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C96D01-FC47-C8F3-8523-4F4F611F7ACF}"/>
              </a:ext>
            </a:extLst>
          </p:cNvPr>
          <p:cNvSpPr>
            <a:spLocks noGrp="1"/>
          </p:cNvSpPr>
          <p:nvPr>
            <p:ph type="title"/>
          </p:nvPr>
        </p:nvSpPr>
        <p:spPr/>
        <p:txBody>
          <a:bodyPr/>
          <a:lstStyle/>
          <a:p>
            <a:r>
              <a:rPr lang="en-IN" dirty="0"/>
              <a:t>Univariate analysis</a:t>
            </a:r>
          </a:p>
        </p:txBody>
      </p:sp>
      <p:sp>
        <p:nvSpPr>
          <p:cNvPr id="3" name="Content Placeholder 2">
            <a:extLst>
              <a:ext uri="{FF2B5EF4-FFF2-40B4-BE49-F238E27FC236}">
                <a16:creationId xmlns:a16="http://schemas.microsoft.com/office/drawing/2014/main" id="{AB9E2BEF-A91E-2DCC-DF4E-9C0E1CF5C654}"/>
              </a:ext>
            </a:extLst>
          </p:cNvPr>
          <p:cNvSpPr>
            <a:spLocks noGrp="1"/>
          </p:cNvSpPr>
          <p:nvPr>
            <p:ph idx="1"/>
          </p:nvPr>
        </p:nvSpPr>
        <p:spPr>
          <a:xfrm>
            <a:off x="685800" y="1905802"/>
            <a:ext cx="11506200" cy="4312883"/>
          </a:xfrm>
        </p:spPr>
        <p:txBody>
          <a:bodyPr/>
          <a:lstStyle/>
          <a:p>
            <a:r>
              <a:rPr lang="en-US" sz="2400" b="1" dirty="0"/>
              <a:t>Observations</a:t>
            </a:r>
            <a:r>
              <a:rPr lang="en-US" dirty="0"/>
              <a:t> :</a:t>
            </a:r>
          </a:p>
          <a:p>
            <a:r>
              <a:rPr lang="en-US" sz="1800" dirty="0"/>
              <a:t>Below  plots show that most of the Loan amounts are in range of 5000 - 15000</a:t>
            </a:r>
            <a:endParaRPr lang="en-IN" sz="1800" dirty="0"/>
          </a:p>
        </p:txBody>
      </p:sp>
      <p:pic>
        <p:nvPicPr>
          <p:cNvPr id="6" name="Picture 5">
            <a:extLst>
              <a:ext uri="{FF2B5EF4-FFF2-40B4-BE49-F238E27FC236}">
                <a16:creationId xmlns:a16="http://schemas.microsoft.com/office/drawing/2014/main" id="{D7D4B375-85BE-2CE6-48DC-49807EE70002}"/>
              </a:ext>
            </a:extLst>
          </p:cNvPr>
          <p:cNvPicPr>
            <a:picLocks noChangeAspect="1"/>
          </p:cNvPicPr>
          <p:nvPr/>
        </p:nvPicPr>
        <p:blipFill>
          <a:blip r:embed="rId2"/>
          <a:stretch>
            <a:fillRect/>
          </a:stretch>
        </p:blipFill>
        <p:spPr>
          <a:xfrm>
            <a:off x="134753" y="3198830"/>
            <a:ext cx="11987987" cy="3581400"/>
          </a:xfrm>
          <a:prstGeom prst="rect">
            <a:avLst/>
          </a:prstGeom>
        </p:spPr>
      </p:pic>
    </p:spTree>
    <p:extLst>
      <p:ext uri="{BB962C8B-B14F-4D97-AF65-F5344CB8AC3E}">
        <p14:creationId xmlns:p14="http://schemas.microsoft.com/office/powerpoint/2010/main" val="34788074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7F40DB-A0D5-5AA1-1B68-3D83750FA6B8}"/>
              </a:ext>
            </a:extLst>
          </p:cNvPr>
          <p:cNvSpPr>
            <a:spLocks noGrp="1"/>
          </p:cNvSpPr>
          <p:nvPr>
            <p:ph type="title"/>
          </p:nvPr>
        </p:nvSpPr>
        <p:spPr/>
        <p:txBody>
          <a:bodyPr/>
          <a:lstStyle/>
          <a:p>
            <a:r>
              <a:rPr lang="en-IN" dirty="0"/>
              <a:t>Univariate analysis</a:t>
            </a:r>
          </a:p>
        </p:txBody>
      </p:sp>
      <p:sp>
        <p:nvSpPr>
          <p:cNvPr id="3" name="Content Placeholder 2">
            <a:extLst>
              <a:ext uri="{FF2B5EF4-FFF2-40B4-BE49-F238E27FC236}">
                <a16:creationId xmlns:a16="http://schemas.microsoft.com/office/drawing/2014/main" id="{35C09888-2C55-E495-CE64-5DF34DF05A09}"/>
              </a:ext>
            </a:extLst>
          </p:cNvPr>
          <p:cNvSpPr>
            <a:spLocks noGrp="1"/>
          </p:cNvSpPr>
          <p:nvPr>
            <p:ph idx="1"/>
          </p:nvPr>
        </p:nvSpPr>
        <p:spPr/>
        <p:txBody>
          <a:bodyPr/>
          <a:lstStyle/>
          <a:p>
            <a:r>
              <a:rPr lang="en-US" dirty="0"/>
              <a:t>Observations :</a:t>
            </a:r>
          </a:p>
          <a:p>
            <a:r>
              <a:rPr lang="en-US" dirty="0"/>
              <a:t> Below plots show that most of the Interest Rates on loans are in range of 10% - 15%</a:t>
            </a:r>
            <a:endParaRPr lang="en-IN" dirty="0"/>
          </a:p>
        </p:txBody>
      </p:sp>
      <p:pic>
        <p:nvPicPr>
          <p:cNvPr id="5" name="Picture 4">
            <a:extLst>
              <a:ext uri="{FF2B5EF4-FFF2-40B4-BE49-F238E27FC236}">
                <a16:creationId xmlns:a16="http://schemas.microsoft.com/office/drawing/2014/main" id="{B35A86BB-7E2B-5E4D-0FC2-B75A1BFC038B}"/>
              </a:ext>
            </a:extLst>
          </p:cNvPr>
          <p:cNvPicPr>
            <a:picLocks noChangeAspect="1"/>
          </p:cNvPicPr>
          <p:nvPr/>
        </p:nvPicPr>
        <p:blipFill>
          <a:blip r:embed="rId2"/>
          <a:stretch>
            <a:fillRect/>
          </a:stretch>
        </p:blipFill>
        <p:spPr>
          <a:xfrm>
            <a:off x="685800" y="3276600"/>
            <a:ext cx="11105147" cy="3581400"/>
          </a:xfrm>
          <a:prstGeom prst="rect">
            <a:avLst/>
          </a:prstGeom>
        </p:spPr>
      </p:pic>
    </p:spTree>
    <p:extLst>
      <p:ext uri="{BB962C8B-B14F-4D97-AF65-F5344CB8AC3E}">
        <p14:creationId xmlns:p14="http://schemas.microsoft.com/office/powerpoint/2010/main" val="3937697683"/>
      </p:ext>
    </p:extLst>
  </p:cSld>
  <p:clrMapOvr>
    <a:masterClrMapping/>
  </p:clrMapOvr>
</p:sld>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8F31A783-2159-4870-BC29-2BA7D038EA44}"/>
    </a:ext>
  </a:extLst>
</a:theme>
</file>

<file path=docProps/app.xml><?xml version="1.0" encoding="utf-8"?>
<Properties xmlns="http://schemas.openxmlformats.org/officeDocument/2006/extended-properties" xmlns:vt="http://schemas.openxmlformats.org/officeDocument/2006/docPropsVTypes">
  <Template>TM04033937[[fn=Vapor Trail]]</Template>
  <TotalTime>240</TotalTime>
  <Words>1749</Words>
  <Application>Microsoft Office PowerPoint</Application>
  <PresentationFormat>Widescreen</PresentationFormat>
  <Paragraphs>169</Paragraphs>
  <Slides>39</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39</vt:i4>
      </vt:variant>
    </vt:vector>
  </HeadingPairs>
  <TitlesOfParts>
    <vt:vector size="42" baseType="lpstr">
      <vt:lpstr>Arial</vt:lpstr>
      <vt:lpstr>Century Gothic</vt:lpstr>
      <vt:lpstr>Vapor Trail</vt:lpstr>
      <vt:lpstr>Lending club case study</vt:lpstr>
      <vt:lpstr>Data overview</vt:lpstr>
      <vt:lpstr>Data cleaning &amp; deriving columns</vt:lpstr>
      <vt:lpstr>Data analysis</vt:lpstr>
      <vt:lpstr>Univariate Analysis </vt:lpstr>
      <vt:lpstr>Univariate analysis</vt:lpstr>
      <vt:lpstr>Univariate analysis</vt:lpstr>
      <vt:lpstr>Univariate analysis</vt:lpstr>
      <vt:lpstr>Univariate analysis</vt:lpstr>
      <vt:lpstr>Univariate analysis</vt:lpstr>
      <vt:lpstr>Univariate analysis</vt:lpstr>
      <vt:lpstr>Univariate analysis</vt:lpstr>
      <vt:lpstr>Univariate analysis</vt:lpstr>
      <vt:lpstr>Univariate analysis</vt:lpstr>
      <vt:lpstr>Univariate analysis</vt:lpstr>
      <vt:lpstr>Bivariate analysis.</vt:lpstr>
      <vt:lpstr>Bivariate analysis</vt:lpstr>
      <vt:lpstr>Bivariate analysis</vt:lpstr>
      <vt:lpstr>Bivariate analysis</vt:lpstr>
      <vt:lpstr>Bivariate analysis</vt:lpstr>
      <vt:lpstr>Bivariate analysis</vt:lpstr>
      <vt:lpstr>Bivariate analysis</vt:lpstr>
      <vt:lpstr>Bivariate analysis</vt:lpstr>
      <vt:lpstr>Bivariate analysis</vt:lpstr>
      <vt:lpstr>Bivariate analysis</vt:lpstr>
      <vt:lpstr>Bivariate analysis</vt:lpstr>
      <vt:lpstr>Bivariate analysis</vt:lpstr>
      <vt:lpstr>Bivariate analysis</vt:lpstr>
      <vt:lpstr>Bivariate analysis</vt:lpstr>
      <vt:lpstr>Bivariate analysis</vt:lpstr>
      <vt:lpstr>Bivariate Analysis</vt:lpstr>
      <vt:lpstr>Bivariate analysis</vt:lpstr>
      <vt:lpstr>Bivariate Analysis</vt:lpstr>
      <vt:lpstr>Bivariate analysis</vt:lpstr>
      <vt:lpstr>Bivariate analysis</vt:lpstr>
      <vt:lpstr>Bivariate analysis</vt:lpstr>
      <vt:lpstr>multivariate analysis</vt:lpstr>
      <vt:lpstr>Multivariate analysis</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Lending club case study</dc:title>
  <dc:creator>Ajit Pateriya</dc:creator>
  <cp:lastModifiedBy>Ajit Pateriya</cp:lastModifiedBy>
  <cp:revision>16</cp:revision>
  <dcterms:created xsi:type="dcterms:W3CDTF">2023-11-13T05:17:42Z</dcterms:created>
  <dcterms:modified xsi:type="dcterms:W3CDTF">2023-11-13T09:30:07Z</dcterms:modified>
</cp:coreProperties>
</file>